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4" r:id="rId2"/>
    <p:sldMasterId id="2147483848" r:id="rId3"/>
  </p:sldMasterIdLst>
  <p:notesMasterIdLst>
    <p:notesMasterId r:id="rId58"/>
  </p:notesMasterIdLst>
  <p:handoutMasterIdLst>
    <p:handoutMasterId r:id="rId59"/>
  </p:handoutMasterIdLst>
  <p:sldIdLst>
    <p:sldId id="1374" r:id="rId4"/>
    <p:sldId id="1380" r:id="rId5"/>
    <p:sldId id="1075" r:id="rId6"/>
    <p:sldId id="1338" r:id="rId7"/>
    <p:sldId id="1291" r:id="rId8"/>
    <p:sldId id="1247" r:id="rId9"/>
    <p:sldId id="1248" r:id="rId10"/>
    <p:sldId id="1249" r:id="rId11"/>
    <p:sldId id="1335" r:id="rId12"/>
    <p:sldId id="1350" r:id="rId13"/>
    <p:sldId id="1339" r:id="rId14"/>
    <p:sldId id="1377" r:id="rId15"/>
    <p:sldId id="1375" r:id="rId16"/>
    <p:sldId id="1378" r:id="rId17"/>
    <p:sldId id="1252" r:id="rId18"/>
    <p:sldId id="1253" r:id="rId19"/>
    <p:sldId id="1319" r:id="rId20"/>
    <p:sldId id="1254" r:id="rId21"/>
    <p:sldId id="1255" r:id="rId22"/>
    <p:sldId id="1257" r:id="rId23"/>
    <p:sldId id="1256" r:id="rId24"/>
    <p:sldId id="1362" r:id="rId25"/>
    <p:sldId id="1381" r:id="rId26"/>
    <p:sldId id="1383" r:id="rId27"/>
    <p:sldId id="1384" r:id="rId28"/>
    <p:sldId id="1385" r:id="rId29"/>
    <p:sldId id="1386" r:id="rId30"/>
    <p:sldId id="1387" r:id="rId31"/>
    <p:sldId id="1388" r:id="rId32"/>
    <p:sldId id="1389" r:id="rId33"/>
    <p:sldId id="1390" r:id="rId34"/>
    <p:sldId id="1391" r:id="rId35"/>
    <p:sldId id="1392" r:id="rId36"/>
    <p:sldId id="1393" r:id="rId37"/>
    <p:sldId id="1394" r:id="rId38"/>
    <p:sldId id="1395" r:id="rId39"/>
    <p:sldId id="1396" r:id="rId40"/>
    <p:sldId id="1397" r:id="rId41"/>
    <p:sldId id="1398" r:id="rId42"/>
    <p:sldId id="1360" r:id="rId43"/>
    <p:sldId id="1361" r:id="rId44"/>
    <p:sldId id="1346" r:id="rId45"/>
    <p:sldId id="1337" r:id="rId46"/>
    <p:sldId id="1400" r:id="rId47"/>
    <p:sldId id="1401" r:id="rId48"/>
    <p:sldId id="1347" r:id="rId49"/>
    <p:sldId id="1321" r:id="rId50"/>
    <p:sldId id="1322" r:id="rId51"/>
    <p:sldId id="1324" r:id="rId52"/>
    <p:sldId id="1323" r:id="rId53"/>
    <p:sldId id="1305" r:id="rId54"/>
    <p:sldId id="1306" r:id="rId55"/>
    <p:sldId id="1307" r:id="rId56"/>
    <p:sldId id="1373" r:id="rId57"/>
  </p:sldIdLst>
  <p:sldSz cx="9144000" cy="6858000" type="screen4x3"/>
  <p:notesSz cx="7104063" cy="10234613"/>
  <p:defaultTextStyle>
    <a:defPPr>
      <a:defRPr lang="en-ZA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6FFFF"/>
    <a:srgbClr val="008000"/>
    <a:srgbClr val="33CC33"/>
    <a:srgbClr val="FF0000"/>
    <a:srgbClr val="FFCC99"/>
    <a:srgbClr val="DDDDDD"/>
    <a:srgbClr val="FFD495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87062" autoAdjust="0"/>
  </p:normalViewPr>
  <p:slideViewPr>
    <p:cSldViewPr>
      <p:cViewPr varScale="1">
        <p:scale>
          <a:sx n="74" d="100"/>
          <a:sy n="74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>
      <p:cViewPr varScale="1">
        <p:scale>
          <a:sx n="37" d="100"/>
          <a:sy n="37" d="100"/>
        </p:scale>
        <p:origin x="-1506" y="-84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Data!$N$9</c:f>
              <c:strCache>
                <c:ptCount val="1"/>
                <c:pt idx="0">
                  <c:v>5-Tear Target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Data!$M$10:$M$15</c:f>
              <c:strCache>
                <c:ptCount val="6"/>
                <c:pt idx="0">
                  <c:v>E&amp;C</c:v>
                </c:pt>
                <c:pt idx="1">
                  <c:v>Infra</c:v>
                </c:pt>
                <c:pt idx="2">
                  <c:v>CWP</c:v>
                </c:pt>
                <c:pt idx="3">
                  <c:v>NPO</c:v>
                </c:pt>
                <c:pt idx="4">
                  <c:v>Social</c:v>
                </c:pt>
                <c:pt idx="5">
                  <c:v>Total</c:v>
                </c:pt>
              </c:strCache>
            </c:strRef>
          </c:cat>
          <c:val>
            <c:numRef>
              <c:f>Data!$N$10:$N$15</c:f>
              <c:numCache>
                <c:formatCode>#,##0</c:formatCode>
                <c:ptCount val="6"/>
                <c:pt idx="0">
                  <c:v>1151504</c:v>
                </c:pt>
                <c:pt idx="1">
                  <c:v>2451003</c:v>
                </c:pt>
                <c:pt idx="2">
                  <c:v>1470000</c:v>
                </c:pt>
                <c:pt idx="3">
                  <c:v>267000</c:v>
                </c:pt>
                <c:pt idx="4">
                  <c:v>1038929</c:v>
                </c:pt>
                <c:pt idx="5">
                  <c:v>6378436</c:v>
                </c:pt>
              </c:numCache>
            </c:numRef>
          </c:val>
        </c:ser>
        <c:ser>
          <c:idx val="1"/>
          <c:order val="1"/>
          <c:tx>
            <c:strRef>
              <c:f>Data!$O$9</c:f>
              <c:strCache>
                <c:ptCount val="1"/>
                <c:pt idx="0">
                  <c:v>Performance</c:v>
                </c:pt>
              </c:strCache>
            </c:strRef>
          </c:tx>
          <c:invertIfNegative val="0"/>
          <c:cat>
            <c:strRef>
              <c:f>Data!$M$10:$M$15</c:f>
              <c:strCache>
                <c:ptCount val="6"/>
                <c:pt idx="0">
                  <c:v>E&amp;C</c:v>
                </c:pt>
                <c:pt idx="1">
                  <c:v>Infra</c:v>
                </c:pt>
                <c:pt idx="2">
                  <c:v>CWP</c:v>
                </c:pt>
                <c:pt idx="3">
                  <c:v>NPO</c:v>
                </c:pt>
                <c:pt idx="4">
                  <c:v>Social</c:v>
                </c:pt>
                <c:pt idx="5">
                  <c:v>Total</c:v>
                </c:pt>
              </c:strCache>
            </c:strRef>
          </c:cat>
          <c:val>
            <c:numRef>
              <c:f>Data!$O$10:$O$15</c:f>
              <c:numCache>
                <c:formatCode>#,##0</c:formatCode>
                <c:ptCount val="6"/>
                <c:pt idx="0">
                  <c:v>891497</c:v>
                </c:pt>
                <c:pt idx="1">
                  <c:v>1385491</c:v>
                </c:pt>
                <c:pt idx="2">
                  <c:v>912412</c:v>
                </c:pt>
                <c:pt idx="3">
                  <c:v>285692</c:v>
                </c:pt>
                <c:pt idx="4">
                  <c:v>828227</c:v>
                </c:pt>
                <c:pt idx="5">
                  <c:v>4303319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15705968"/>
        <c:axId val="-1471709408"/>
      </c:barChart>
      <c:lineChart>
        <c:grouping val="stacked"/>
        <c:varyColors val="0"/>
        <c:ser>
          <c:idx val="2"/>
          <c:order val="2"/>
          <c:tx>
            <c:strRef>
              <c:f>Data!$P$9</c:f>
              <c:strCache>
                <c:ptCount val="1"/>
                <c:pt idx="0">
                  <c:v>% 5-year Target</c:v>
                </c:pt>
              </c:strCache>
            </c:strRef>
          </c:tx>
          <c:marker>
            <c:symbol val="none"/>
          </c:marker>
          <c:cat>
            <c:strRef>
              <c:f>Data!$M$10:$M$15</c:f>
              <c:strCache>
                <c:ptCount val="6"/>
                <c:pt idx="0">
                  <c:v>E&amp;C</c:v>
                </c:pt>
                <c:pt idx="1">
                  <c:v>Infra</c:v>
                </c:pt>
                <c:pt idx="2">
                  <c:v>CWP</c:v>
                </c:pt>
                <c:pt idx="3">
                  <c:v>NPO</c:v>
                </c:pt>
                <c:pt idx="4">
                  <c:v>Social</c:v>
                </c:pt>
                <c:pt idx="5">
                  <c:v>Total</c:v>
                </c:pt>
              </c:strCache>
            </c:strRef>
          </c:cat>
          <c:val>
            <c:numRef>
              <c:f>Data!$P$10:$P$15</c:f>
              <c:numCache>
                <c:formatCode>0.0%</c:formatCode>
                <c:ptCount val="6"/>
                <c:pt idx="0">
                  <c:v>0.77420226069557729</c:v>
                </c:pt>
                <c:pt idx="1">
                  <c:v>0.56527511390234941</c:v>
                </c:pt>
                <c:pt idx="2">
                  <c:v>0.62068843537414964</c:v>
                </c:pt>
                <c:pt idx="3">
                  <c:v>1.0700074906367041</c:v>
                </c:pt>
                <c:pt idx="4">
                  <c:v>0.79719307094132519</c:v>
                </c:pt>
                <c:pt idx="5">
                  <c:v>0.67466679919654282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71712672"/>
        <c:axId val="-1471704512"/>
      </c:lineChart>
      <c:catAx>
        <c:axId val="-171570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471709408"/>
        <c:crosses val="autoZero"/>
        <c:auto val="1"/>
        <c:lblAlgn val="ctr"/>
        <c:lblOffset val="100"/>
        <c:noMultiLvlLbl val="0"/>
      </c:catAx>
      <c:valAx>
        <c:axId val="-14717094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715705968"/>
        <c:crosses val="autoZero"/>
        <c:crossBetween val="between"/>
      </c:valAx>
      <c:valAx>
        <c:axId val="-14717045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471712672"/>
        <c:crosses val="max"/>
        <c:crossBetween val="between"/>
      </c:valAx>
      <c:catAx>
        <c:axId val="-1471712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717045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8A274-2C0C-F34F-B51B-C6EBC461DD1E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9E660F1E-75B7-DF4D-ACBE-F09E3AD7A408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Social Protection (income)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67832-1CAE-214D-B3B1-C65C8C7D9C0B}" type="parTrans" cxnId="{A655F923-EB78-0040-983D-3D5250310F42}">
      <dgm:prSet/>
      <dgm:spPr/>
      <dgm:t>
        <a:bodyPr/>
        <a:lstStyle/>
        <a:p>
          <a:endParaRPr lang="en-US"/>
        </a:p>
      </dgm:t>
    </dgm:pt>
    <dgm:pt modelId="{C16F00A3-F61E-0D44-986D-8DCD862546A5}" type="sibTrans" cxnId="{A655F923-EB78-0040-983D-3D5250310F42}">
      <dgm:prSet/>
      <dgm:spPr/>
      <dgm:t>
        <a:bodyPr/>
        <a:lstStyle/>
        <a:p>
          <a:endParaRPr lang="en-US"/>
        </a:p>
      </dgm:t>
    </dgm:pt>
    <dgm:pt modelId="{67EA365D-FF36-1845-9DD9-C11A16F0F77B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Provision of Assets &amp; Services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2BB30-4C80-FF4C-9E8B-8D9E67EB706A}" type="parTrans" cxnId="{75A2ECC5-FA35-E24A-83D8-B55CB036A969}">
      <dgm:prSet/>
      <dgm:spPr/>
      <dgm:t>
        <a:bodyPr/>
        <a:lstStyle/>
        <a:p>
          <a:endParaRPr lang="en-US"/>
        </a:p>
      </dgm:t>
    </dgm:pt>
    <dgm:pt modelId="{690195BD-5ED3-0B47-8CE8-A10DDD1B0BC0}" type="sibTrans" cxnId="{75A2ECC5-FA35-E24A-83D8-B55CB036A969}">
      <dgm:prSet/>
      <dgm:spPr/>
      <dgm:t>
        <a:bodyPr/>
        <a:lstStyle/>
        <a:p>
          <a:endParaRPr lang="en-US"/>
        </a:p>
      </dgm:t>
    </dgm:pt>
    <dgm:pt modelId="{A92DE2D3-03E1-BF41-B79F-46A5F8898D8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EFD14-B6B2-1142-A27E-005407081D27}" type="parTrans" cxnId="{4C541F75-63B9-B44A-88F4-2BB4953456BA}">
      <dgm:prSet/>
      <dgm:spPr/>
      <dgm:t>
        <a:bodyPr/>
        <a:lstStyle/>
        <a:p>
          <a:endParaRPr lang="en-US"/>
        </a:p>
      </dgm:t>
    </dgm:pt>
    <dgm:pt modelId="{840395CE-6E22-114E-978D-E22710F0C401}" type="sibTrans" cxnId="{4C541F75-63B9-B44A-88F4-2BB4953456BA}">
      <dgm:prSet/>
      <dgm:spPr/>
      <dgm:t>
        <a:bodyPr/>
        <a:lstStyle/>
        <a:p>
          <a:endParaRPr lang="en-US"/>
        </a:p>
      </dgm:t>
    </dgm:pt>
    <dgm:pt modelId="{45A622E9-9A09-F84D-9088-F176353077AF}" type="pres">
      <dgm:prSet presAssocID="{2198A274-2C0C-F34F-B51B-C6EBC461DD1E}" presName="compositeShape" presStyleCnt="0">
        <dgm:presLayoutVars>
          <dgm:chMax val="7"/>
          <dgm:dir/>
          <dgm:resizeHandles val="exact"/>
        </dgm:presLayoutVars>
      </dgm:prSet>
      <dgm:spPr/>
    </dgm:pt>
    <dgm:pt modelId="{CF02D33E-D184-7143-95F5-59648DE8590D}" type="pres">
      <dgm:prSet presAssocID="{9E660F1E-75B7-DF4D-ACBE-F09E3AD7A408}" presName="circ1" presStyleLbl="vennNode1" presStyleIdx="0" presStyleCnt="3"/>
      <dgm:spPr/>
      <dgm:t>
        <a:bodyPr/>
        <a:lstStyle/>
        <a:p>
          <a:endParaRPr lang="en-US"/>
        </a:p>
      </dgm:t>
    </dgm:pt>
    <dgm:pt modelId="{6C5D0BDA-BA8A-5548-A2E4-4E9562A5F5EB}" type="pres">
      <dgm:prSet presAssocID="{9E660F1E-75B7-DF4D-ACBE-F09E3AD7A4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1EB87-AC16-CD4E-9001-773F82A42D08}" type="pres">
      <dgm:prSet presAssocID="{67EA365D-FF36-1845-9DD9-C11A16F0F77B}" presName="circ2" presStyleLbl="vennNode1" presStyleIdx="1" presStyleCnt="3"/>
      <dgm:spPr/>
      <dgm:t>
        <a:bodyPr/>
        <a:lstStyle/>
        <a:p>
          <a:endParaRPr lang="en-US"/>
        </a:p>
      </dgm:t>
    </dgm:pt>
    <dgm:pt modelId="{A067F17E-5666-0540-8F9D-3278BD4FDC86}" type="pres">
      <dgm:prSet presAssocID="{67EA365D-FF36-1845-9DD9-C11A16F0F7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8FB3F-A07B-8F47-9C4B-27CB1CAC629E}" type="pres">
      <dgm:prSet presAssocID="{A92DE2D3-03E1-BF41-B79F-46A5F8898D80}" presName="circ3" presStyleLbl="vennNode1" presStyleIdx="2" presStyleCnt="3"/>
      <dgm:spPr/>
      <dgm:t>
        <a:bodyPr/>
        <a:lstStyle/>
        <a:p>
          <a:endParaRPr lang="en-US"/>
        </a:p>
      </dgm:t>
    </dgm:pt>
    <dgm:pt modelId="{F8996509-D2D8-D141-A6DB-FBC72DAAA432}" type="pres">
      <dgm:prSet presAssocID="{A92DE2D3-03E1-BF41-B79F-46A5F8898D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5F923-EB78-0040-983D-3D5250310F42}" srcId="{2198A274-2C0C-F34F-B51B-C6EBC461DD1E}" destId="{9E660F1E-75B7-DF4D-ACBE-F09E3AD7A408}" srcOrd="0" destOrd="0" parTransId="{97467832-1CAE-214D-B3B1-C65C8C7D9C0B}" sibTransId="{C16F00A3-F61E-0D44-986D-8DCD862546A5}"/>
    <dgm:cxn modelId="{8EDE6A93-25CD-4860-91DB-EB2AC940C5B7}" type="presOf" srcId="{9E660F1E-75B7-DF4D-ACBE-F09E3AD7A408}" destId="{6C5D0BDA-BA8A-5548-A2E4-4E9562A5F5EB}" srcOrd="1" destOrd="0" presId="urn:microsoft.com/office/officeart/2005/8/layout/venn1"/>
    <dgm:cxn modelId="{F9802563-BFAC-4AF3-A639-953E3EB7A43B}" type="presOf" srcId="{67EA365D-FF36-1845-9DD9-C11A16F0F77B}" destId="{5A31EB87-AC16-CD4E-9001-773F82A42D08}" srcOrd="0" destOrd="0" presId="urn:microsoft.com/office/officeart/2005/8/layout/venn1"/>
    <dgm:cxn modelId="{DFAFC840-DDE4-4241-9DB6-81445D6E4664}" type="presOf" srcId="{A92DE2D3-03E1-BF41-B79F-46A5F8898D80}" destId="{F8996509-D2D8-D141-A6DB-FBC72DAAA432}" srcOrd="1" destOrd="0" presId="urn:microsoft.com/office/officeart/2005/8/layout/venn1"/>
    <dgm:cxn modelId="{75A2ECC5-FA35-E24A-83D8-B55CB036A969}" srcId="{2198A274-2C0C-F34F-B51B-C6EBC461DD1E}" destId="{67EA365D-FF36-1845-9DD9-C11A16F0F77B}" srcOrd="1" destOrd="0" parTransId="{CBC2BB30-4C80-FF4C-9E8B-8D9E67EB706A}" sibTransId="{690195BD-5ED3-0B47-8CE8-A10DDD1B0BC0}"/>
    <dgm:cxn modelId="{1390DAFF-218B-4868-A550-DFAA3F86A0C4}" type="presOf" srcId="{9E660F1E-75B7-DF4D-ACBE-F09E3AD7A408}" destId="{CF02D33E-D184-7143-95F5-59648DE8590D}" srcOrd="0" destOrd="0" presId="urn:microsoft.com/office/officeart/2005/8/layout/venn1"/>
    <dgm:cxn modelId="{4C541F75-63B9-B44A-88F4-2BB4953456BA}" srcId="{2198A274-2C0C-F34F-B51B-C6EBC461DD1E}" destId="{A92DE2D3-03E1-BF41-B79F-46A5F8898D80}" srcOrd="2" destOrd="0" parTransId="{048EFD14-B6B2-1142-A27E-005407081D27}" sibTransId="{840395CE-6E22-114E-978D-E22710F0C401}"/>
    <dgm:cxn modelId="{56DF15C0-FA0A-4430-9F59-2366FB6A57C8}" type="presOf" srcId="{67EA365D-FF36-1845-9DD9-C11A16F0F77B}" destId="{A067F17E-5666-0540-8F9D-3278BD4FDC86}" srcOrd="1" destOrd="0" presId="urn:microsoft.com/office/officeart/2005/8/layout/venn1"/>
    <dgm:cxn modelId="{02CE26EC-DAD6-4CDD-9F65-9522E18A7E9F}" type="presOf" srcId="{2198A274-2C0C-F34F-B51B-C6EBC461DD1E}" destId="{45A622E9-9A09-F84D-9088-F176353077AF}" srcOrd="0" destOrd="0" presId="urn:microsoft.com/office/officeart/2005/8/layout/venn1"/>
    <dgm:cxn modelId="{A87BC639-7E1E-4BCE-9C7E-AC29D5C53A8E}" type="presOf" srcId="{A92DE2D3-03E1-BF41-B79F-46A5F8898D80}" destId="{C2E8FB3F-A07B-8F47-9C4B-27CB1CAC629E}" srcOrd="0" destOrd="0" presId="urn:microsoft.com/office/officeart/2005/8/layout/venn1"/>
    <dgm:cxn modelId="{3EFD3F75-A4B2-4B06-A549-B774B3D860C8}" type="presParOf" srcId="{45A622E9-9A09-F84D-9088-F176353077AF}" destId="{CF02D33E-D184-7143-95F5-59648DE8590D}" srcOrd="0" destOrd="0" presId="urn:microsoft.com/office/officeart/2005/8/layout/venn1"/>
    <dgm:cxn modelId="{77A1E155-B7F7-461E-BF8A-C1460A14CDF3}" type="presParOf" srcId="{45A622E9-9A09-F84D-9088-F176353077AF}" destId="{6C5D0BDA-BA8A-5548-A2E4-4E9562A5F5EB}" srcOrd="1" destOrd="0" presId="urn:microsoft.com/office/officeart/2005/8/layout/venn1"/>
    <dgm:cxn modelId="{A0DF9A61-DC56-4AE3-AD27-872BE68A069D}" type="presParOf" srcId="{45A622E9-9A09-F84D-9088-F176353077AF}" destId="{5A31EB87-AC16-CD4E-9001-773F82A42D08}" srcOrd="2" destOrd="0" presId="urn:microsoft.com/office/officeart/2005/8/layout/venn1"/>
    <dgm:cxn modelId="{53CC3BC1-42A5-4D72-8F5B-260CA98060DC}" type="presParOf" srcId="{45A622E9-9A09-F84D-9088-F176353077AF}" destId="{A067F17E-5666-0540-8F9D-3278BD4FDC86}" srcOrd="3" destOrd="0" presId="urn:microsoft.com/office/officeart/2005/8/layout/venn1"/>
    <dgm:cxn modelId="{59EC0F9E-B401-439E-9D8D-FB70DB1F7DD5}" type="presParOf" srcId="{45A622E9-9A09-F84D-9088-F176353077AF}" destId="{C2E8FB3F-A07B-8F47-9C4B-27CB1CAC629E}" srcOrd="4" destOrd="0" presId="urn:microsoft.com/office/officeart/2005/8/layout/venn1"/>
    <dgm:cxn modelId="{04DAE111-054F-4138-AF8A-FD3E0EA07156}" type="presParOf" srcId="{45A622E9-9A09-F84D-9088-F176353077AF}" destId="{F8996509-D2D8-D141-A6DB-FBC72DAAA4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8981" cy="5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084" y="3"/>
            <a:ext cx="3078981" cy="5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231"/>
            <a:ext cx="3078981" cy="5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084" y="9722231"/>
            <a:ext cx="3078981" cy="5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DCFF1D-F9B1-4118-A161-7CDDF1F5EA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279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8981" cy="5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84" y="3"/>
            <a:ext cx="3078981" cy="5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66" y="4861933"/>
            <a:ext cx="5208540" cy="46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231"/>
            <a:ext cx="3078981" cy="5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84" y="9722231"/>
            <a:ext cx="3078981" cy="5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4" tIns="46893" rIns="93784" bIns="468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DFBBD4-9E65-40FB-9A8B-F124AAEE6D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4185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2001" indent="-29307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2310" indent="-23446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1232" indent="-23446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0157" indent="-23446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79081" indent="-23446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48005" indent="-23446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16930" indent="-23446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85851" indent="-23446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44987-790F-438E-8459-073D6B273869}" type="slidenum">
              <a:rPr lang="en-ZA" sz="1200"/>
              <a:pPr eaLnBrk="1" hangingPunct="1"/>
              <a:t>1</a:t>
            </a:fld>
            <a:endParaRPr lang="en-ZA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44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058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122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71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905" indent="-2818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7546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856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958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0601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1620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2639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3655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44987-790F-438E-8459-073D6B273869}" type="slidenum">
              <a:rPr lang="en-ZA" sz="1200">
                <a:solidFill>
                  <a:prstClr val="black"/>
                </a:solidFill>
              </a:rPr>
              <a:pPr eaLnBrk="1" hangingPunct="1"/>
              <a:t>23</a:t>
            </a:fld>
            <a:endParaRPr lang="en-ZA" sz="1200" dirty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14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905" indent="-2818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7546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856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958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0601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1620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2639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3655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44987-790F-438E-8459-073D6B273869}" type="slidenum">
              <a:rPr lang="en-ZA" sz="1200">
                <a:solidFill>
                  <a:prstClr val="black"/>
                </a:solidFill>
              </a:rPr>
              <a:pPr eaLnBrk="1" hangingPunct="1"/>
              <a:t>42</a:t>
            </a:fld>
            <a:endParaRPr lang="en-ZA" sz="1200" dirty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109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905" indent="-2818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7546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856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958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0601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1620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2639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3655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44987-790F-438E-8459-073D6B273869}" type="slidenum">
              <a:rPr lang="en-ZA" sz="1200">
                <a:solidFill>
                  <a:prstClr val="black"/>
                </a:solidFill>
              </a:rPr>
              <a:pPr eaLnBrk="1" hangingPunct="1"/>
              <a:t>46</a:t>
            </a:fld>
            <a:endParaRPr lang="en-ZA" sz="1200" dirty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373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CEB4C-364C-674E-A933-C3977187AE0B}" type="datetime1">
              <a:rPr lang="id-ID" smtClean="0"/>
              <a:pPr/>
              <a:t>10/06/2019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A8B1A-13F2-1446-8603-74185E46CFC5}" type="slidenum">
              <a:rPr lang="id-ID" smtClean="0"/>
              <a:pPr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37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28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527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66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905" indent="-28188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7546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856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9583" indent="-2255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0601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1620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2639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3655" indent="-2255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44987-790F-438E-8459-073D6B273869}" type="slidenum">
              <a:rPr lang="en-ZA" sz="1200">
                <a:solidFill>
                  <a:prstClr val="black"/>
                </a:solidFill>
              </a:rPr>
              <a:pPr eaLnBrk="1" hangingPunct="1"/>
              <a:t>10</a:t>
            </a:fld>
            <a:endParaRPr lang="en-ZA" sz="1200" dirty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80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58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078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388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FBBD4-9E65-40FB-9A8B-F124AAEE6D1C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300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6B2C-B7D5-4332-84BE-530D6F2624A0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E38B-4403-4067-B578-EE804DB72F2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43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CDD8-8A23-40B1-A997-3A5CB56130CC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2F74-7283-4ED7-B90E-EBCB89ECC3A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47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ED26-18BC-4E54-941E-49F74C9717AE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63FA-D357-42EE-B10B-8BA2FDB074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67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F8AF-5241-4073-BD31-F068F2B02B81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A6F1-C01C-416F-ABD8-7ECF6E5F25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85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E25F-DC73-4957-AEB6-BF4AF2EA49DC}" type="datetime1">
              <a:rPr lang="en-US" smtClean="0"/>
              <a:t>6/10/2019</a:t>
            </a:fld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466E-4E72-46B1-9DC6-1A6C1CCE7C0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91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14AF0382-280B-4640-9B14-8C3291A1D7DF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E42E98E8-431E-43B0-8EAC-82AB0A22C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A2A7DD6-100E-42DC-921E-ADCEA21A012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8438ED80-FAD6-4662-8BB2-D82FBEC69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B96F4F50-9985-4047-ADB6-DACC090E54C0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25A75B32-A053-4874-A579-2795F5D62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09FD553E-34E3-45D7-8B89-31B83578A31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43C9B615-0CB7-4930-8753-D7103F666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198A84EF-7734-411F-9109-64D7BC3D59B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F3A4A15F-84FE-4DDE-AD19-9E606E12A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71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0B292A43-3E08-42C7-85FA-69AD5438E556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A60CF4E-A45A-4DFA-8879-BE83D505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1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6DB0-F7A0-4E43-A623-4AB48F73C8AE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14B0-E8B5-477A-B21B-4E1125CED59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71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9CE5DCEB-0004-4B47-9AA0-5B51C43FB03C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6D64E8C8-E291-44A2-8083-AA7D4064C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0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8FEB6D7F-4077-4D16-B455-CC472726A315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D6DBA4BF-56CE-426D-95BD-35F75DD71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C1099FB-E46C-439D-9430-45524B1D2A84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9CDB4055-83BF-40A6-88C3-E0ACF632B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5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E9D0FA0D-A53E-4DB2-8134-3DD8783E5F7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57C0D9F7-C859-4AED-97F7-225817B13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38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76F1F10-BDEB-428F-AFD6-191B35FF1F86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5A1A608-CEAF-4D6C-9279-20E7A7F44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03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6FDF9D97-E360-4705-B5D7-122693DC20BF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A13F76E-C684-44E3-AB2E-359AD0746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9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1EA44910-017B-4BF2-9DE2-9AE5428F27B1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7A00EFF5-43EA-4AEB-A3D7-C32E610CE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6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5C46967E-33FD-4ABE-AFED-C36EB5EED15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9DAC280-5EEE-4155-9968-BCC9AF5FE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09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E38B-4403-4067-B578-EE804DB72F2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14B0-E8B5-477A-B21B-4E1125CED59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294E-0A48-40A9-9CE8-79413B8C6ABB}" type="datetime1">
              <a:rPr lang="en-US" smtClean="0"/>
              <a:t>6/10/2019</a:t>
            </a:fld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DA75-D1BB-4EB3-B1C3-4260318AAB9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3258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DA75-D1BB-4EB3-B1C3-4260318AAB9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72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5EFA-D5BC-445E-8A34-D51DCA3FE26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01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9DBC-FD9B-41B6-AA1D-D6057C01A554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4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56C7-E9AE-420A-8680-C9CD26DAB019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7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0FB4-7FA7-4553-8466-2695FD0EDF74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5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8188-30D4-4449-B358-C7F69E14373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6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43F2-36D9-4EA0-B347-D851CACB576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2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2F74-7283-4ED7-B90E-EBCB89ECC3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68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63FA-D357-42EE-B10B-8BA2FDB0747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A6F1-C01C-416F-ABD8-7ECF6E5F257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4FB91-041F-435F-AD23-E0743764DFD8}" type="datetime1">
              <a:rPr lang="en-US" smtClean="0"/>
              <a:t>6/10/2019</a:t>
            </a:fld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5EFA-D5BC-445E-8A34-D51DCA3FE2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8136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466E-4E72-46B1-9DC6-1A6C1CCE7C04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4B1D-7783-49A1-86C9-74DA3FECFFD9}" type="datetime1">
              <a:rPr lang="en-US" smtClean="0"/>
              <a:t>6/10/2019</a:t>
            </a:fld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9DBC-FD9B-41B6-AA1D-D6057C01A5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795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1846F-D4A5-4145-A476-CD85C39D32B5}" type="datetime1">
              <a:rPr lang="en-US" smtClean="0"/>
              <a:t>6/10/2019</a:t>
            </a:fld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56C7-E9AE-420A-8680-C9CD26DAB01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789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67C1-D24D-4351-A668-38A17B4A2F88}" type="datetime1">
              <a:rPr lang="en-US" smtClean="0"/>
              <a:t>6/10/2019</a:t>
            </a:fld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0FB4-7FA7-4553-8466-2695FD0EDF7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9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0763-6823-4422-9F35-5C72C241D0AC}" type="datetime1">
              <a:rPr lang="en-US" smtClean="0"/>
              <a:t>6/10/2019</a:t>
            </a:fld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8188-30D4-4449-B358-C7F69E14373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26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CBAA-5B4F-4BBF-B619-91EE31A94509}" type="datetime1">
              <a:rPr lang="en-US" smtClean="0"/>
              <a:t>6/10/2019</a:t>
            </a:fld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43F2-36D9-4EA0-B347-D851CACB576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337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CF98A9C-DA96-4E21-AEF6-287F21EB98B2}" type="datetime1">
              <a:rPr lang="en-US" smtClean="0"/>
              <a:t>6/10/2019</a:t>
            </a:fld>
            <a:endParaRPr lang="en-Z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547D6F-D31F-4879-984C-8AF9372FCDB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89D6B11-C680-4C49-BC10-C5C77CDF59C7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347FFD-51D3-4D49-82FD-E8E6E7140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638"/>
            <a:ext cx="91582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9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547D6F-D31F-4879-984C-8AF9372FCDB1}" type="slidenum">
              <a:rPr lang="en-ZA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4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ric.musekene@dpw.gov.za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751"/>
            <a:ext cx="7772400" cy="936105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latin typeface="Trebuchet MS" pitchFamily="34" charset="0"/>
              </a:rPr>
              <a:t>Expanded Public Works Programme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57199" y="3356992"/>
            <a:ext cx="8229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5500" y="2002758"/>
            <a:ext cx="74898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ZA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6th </a:t>
            </a:r>
            <a:r>
              <a:rPr lang="en-ZA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EPWP Summit</a:t>
            </a:r>
          </a:p>
          <a:p>
            <a:pPr eaLnBrk="1" hangingPunct="1">
              <a:spcBef>
                <a:spcPts val="0"/>
              </a:spcBef>
            </a:pPr>
            <a:r>
              <a:rPr lang="en-ZA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13 </a:t>
            </a:r>
            <a:r>
              <a:rPr lang="en-ZA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– </a:t>
            </a:r>
            <a:r>
              <a:rPr lang="en-ZA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14 </a:t>
            </a:r>
            <a:r>
              <a:rPr lang="en-ZA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November 2016</a:t>
            </a:r>
          </a:p>
          <a:p>
            <a:pPr eaLnBrk="1" hangingPunct="1">
              <a:spcBef>
                <a:spcPts val="0"/>
              </a:spcBef>
            </a:pPr>
            <a:r>
              <a:rPr lang="en-ZA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EPWP Monitoring, Evaluation and Reporting</a:t>
            </a:r>
          </a:p>
        </p:txBody>
      </p:sp>
      <p:pic>
        <p:nvPicPr>
          <p:cNvPr id="2054" name="Picture 6" descr="EPWP letterhead temp-1_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75707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63-IMG_62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013325"/>
            <a:ext cx="3527425" cy="184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4-EPWP-008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2916238" cy="184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30 EPWP-ECD- CRECH-0098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5013325"/>
            <a:ext cx="2954337" cy="184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5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580497"/>
            <a:ext cx="9143999" cy="1152128"/>
          </a:xfrm>
          <a:noFill/>
        </p:spPr>
        <p:txBody>
          <a:bodyPr/>
          <a:lstStyle/>
          <a:p>
            <a:r>
              <a:rPr lang="en-ZA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 2018/19</a:t>
            </a:r>
            <a:endParaRPr lang="en-US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-25189" y="1484784"/>
            <a:ext cx="9108504" cy="7200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  <p:pic>
        <p:nvPicPr>
          <p:cNvPr id="5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5496" y="2924944"/>
            <a:ext cx="9108504" cy="7200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Overall Performance against annual work opportunity targets </a:t>
            </a:r>
            <a:b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by sector (Q2 2018_19)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6" y="908720"/>
            <a:ext cx="9015024" cy="2196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4" y="3140968"/>
            <a:ext cx="4387518" cy="2822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3140968"/>
            <a:ext cx="4572001" cy="2822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3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824536"/>
          </a:xfrm>
        </p:spPr>
        <p:txBody>
          <a:bodyPr/>
          <a:lstStyle/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EPWP Programme created 778 318 work opportunities (WOs) during the current financial year (1 April 2018 – 30 September 2019). This translate to 53.5% of the annual work opportunity target.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190 953 Full-Time Equivalents (FTEs) were created against the set target of 519  846, translating to 32.3% of the annual FTE target.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Non-State sector Non-Profit Organizations (NPOs) have over achieved the annual target of 57 000 WOs. The programme reported 60 072 WOs which translates to 105% of the target. 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least performing sector is the infrastructure sector, reporting 36.7% of the target by the end of Q2.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Discussion on Performance</a:t>
            </a:r>
            <a:b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(Sector performance against annual targets)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(municipal and provincial) work </a:t>
            </a: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opportunity targets (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2018_19)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720"/>
            <a:ext cx="4216288" cy="2368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9675"/>
            <a:ext cx="4216288" cy="2554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902646"/>
            <a:ext cx="4809964" cy="2355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3339676"/>
            <a:ext cx="4809963" cy="2554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3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136904" cy="4824536"/>
          </a:xfrm>
        </p:spPr>
        <p:txBody>
          <a:bodyPr/>
          <a:lstStyle/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provincial and municipal spheres combined reported  52.8% against the annual work opportunity target of 825 473 and 37.3% against the FTE target of 302 965.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Eastern Cape Province is leading in terms of performance against the annual </a:t>
            </a:r>
            <a:r>
              <a:rPr lang="en-ZA" sz="2300" dirty="0">
                <a:latin typeface="Arial" panose="020B0604020202020204" pitchFamily="34" charset="0"/>
                <a:cs typeface="Arial" panose="020B0604020202020204" pitchFamily="34" charset="0"/>
              </a:rPr>
              <a:t>work opportunity </a:t>
            </a:r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target. The province has reported 80.2% of the target during the period 1 </a:t>
            </a:r>
            <a:r>
              <a:rPr lang="en-ZA" sz="2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pril 2018 – 30 September 2018.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least performing province is Mpumalanga, reporting 34.7% against the annual </a:t>
            </a:r>
            <a:r>
              <a:rPr lang="en-ZA" sz="2300" dirty="0">
                <a:latin typeface="Arial" panose="020B0604020202020204" pitchFamily="34" charset="0"/>
                <a:cs typeface="Arial" panose="020B0604020202020204" pitchFamily="34" charset="0"/>
              </a:rPr>
              <a:t>work opportunity </a:t>
            </a:r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by the end of Q2.</a:t>
            </a:r>
          </a:p>
          <a:p>
            <a:pPr algn="just"/>
            <a:r>
              <a:rPr lang="en-Z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slide gives a breakdown of performance for each of the spheres in the provinces.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Discussion on Performance</a:t>
            </a:r>
            <a:b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(Provincial performance against annual targets)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95920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(municipal and provincial) work opportunity targets (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2018_19)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2290"/>
            <a:ext cx="9144000" cy="4894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184716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(municipal and </a:t>
            </a: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provincial) full-time equivalence </a:t>
            </a:r>
            <a:r>
              <a:rPr lang="en-ZA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targets (</a:t>
            </a: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2018_19)</a:t>
            </a:r>
            <a:endParaRPr lang="en-ZA" sz="20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985"/>
            <a:ext cx="9119454" cy="4708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9936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(municipal and provincial) work opportunity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targets (Q2 2018_19) 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Infrastructure Sector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11663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4572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9936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(municipal and provincial) work opportunity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targets (Q2 2018_19) 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Environment &amp; Culture Sector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11663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030881" cy="4704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annual (municipal and provincial) work opportunity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targets by sector </a:t>
            </a: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2018_19)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 Sector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24744"/>
            <a:ext cx="9036496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92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32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Presentation Outline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61824"/>
            <a:ext cx="7772400" cy="4915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ZA" sz="2500" dirty="0" smtClean="0"/>
              <a:t>Performance against EPWP Phase 3 targets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500" dirty="0" smtClean="0"/>
              <a:t>Performance in 2018-19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500" dirty="0"/>
              <a:t>Performance to date against EPWP Phase 3 targets per sector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500" dirty="0" smtClean="0"/>
              <a:t>Q2 </a:t>
            </a:r>
            <a:r>
              <a:rPr lang="en-ZA" sz="2500" dirty="0"/>
              <a:t>2018/19 performance against annual targets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500" dirty="0"/>
              <a:t>Provincial performance against annual targets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500" dirty="0"/>
              <a:t>Demographic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500" dirty="0"/>
              <a:t>Financial </a:t>
            </a:r>
            <a:r>
              <a:rPr lang="en-ZA" sz="2500" dirty="0" smtClean="0"/>
              <a:t>Indicators</a:t>
            </a:r>
            <a:endParaRPr lang="en-ZA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en-ZA" sz="2500" dirty="0" smtClean="0"/>
              <a:t>Sample of current project outputs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500" dirty="0" smtClean="0"/>
              <a:t>Spatial distribution of projects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500" dirty="0" smtClean="0"/>
              <a:t>EPWP Training Performance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ZA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ZA" sz="2400" dirty="0" smtClean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5190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8248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 Province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Non-Profit Organizations (NPOs)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-36512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0408"/>
            <a:ext cx="8999984" cy="4898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9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5920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 Province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Community Works Programme (CWP)</a:t>
            </a:r>
            <a:b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Q2 2018_19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-36512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2736"/>
            <a:ext cx="9144001" cy="48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Indicators</a:t>
            </a:r>
            <a:endParaRPr lang="en-Z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10" name="Picture 6" descr="EPWP letterhead temp-1_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1" y="6139220"/>
            <a:ext cx="7570787" cy="6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6021288"/>
            <a:ext cx="914501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64811"/>
            <a:ext cx="8640638" cy="1980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063516"/>
            <a:ext cx="8640638" cy="28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544" y="1508706"/>
            <a:ext cx="9143999" cy="792088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distribution of projects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" y="1484784"/>
            <a:ext cx="9143999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  <p:pic>
        <p:nvPicPr>
          <p:cNvPr id="5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2780928"/>
            <a:ext cx="9143999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0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Presentation Outline (Q2 1819)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990600"/>
            <a:ext cx="8496300" cy="510540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835061"/>
            <a:ext cx="88201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Progress against targets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Districts and Metropolitan </a:t>
            </a:r>
            <a:r>
              <a:rPr lang="en-ZA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(WO)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Districts and Metropolitan </a:t>
            </a:r>
            <a:r>
              <a:rPr lang="en-ZA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Z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(FTE)</a:t>
            </a:r>
            <a:endParaRPr lang="en-ZA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Progress against targets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Local and Metropolitan </a:t>
            </a:r>
            <a:r>
              <a:rPr lang="en-ZA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(WO)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Local and Metropolitan </a:t>
            </a:r>
            <a:r>
              <a:rPr lang="en-ZA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Z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(FTE)</a:t>
            </a:r>
            <a:endParaRPr lang="en-ZA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" y="835061"/>
            <a:ext cx="882015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Contains maps of municipal progress for Quarter 2 2018-19 for the period 1 April 2018 – 30 Sept 2018.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a linear scale municipalities should have </a:t>
            </a:r>
            <a:r>
              <a:rPr lang="en-ZA" sz="19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achieved </a:t>
            </a:r>
            <a:r>
              <a:rPr lang="en-ZA" sz="19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en-ZA" sz="19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of their annual targets.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All the municipalities in </a:t>
            </a:r>
            <a:r>
              <a:rPr lang="en-ZA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on the maps have not reached 25% yet while municipalities in </a:t>
            </a:r>
            <a:r>
              <a:rPr lang="en-ZA" sz="19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 </a:t>
            </a:r>
            <a:r>
              <a:rPr lang="en-ZA" sz="19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have not achieved 50% yet</a:t>
            </a: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  So areas in </a:t>
            </a:r>
            <a:r>
              <a:rPr lang="en-ZA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ZA" sz="19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</a:t>
            </a: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need to improve if they aim to reach their target.</a:t>
            </a:r>
            <a:endParaRPr lang="en-ZA" sz="19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Municipalities with no colour did not report this quarter. 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9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following Districts did not report this quarter: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9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9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District &amp; Metro 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65104"/>
            <a:ext cx="6840760" cy="16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34" y="844185"/>
            <a:ext cx="88201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eThekwini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metro in KZN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reached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&gt; 50% of WO target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and 44%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of FTE target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  (thus </a:t>
            </a:r>
            <a:r>
              <a:rPr lang="en-ZA" sz="2000" b="1" dirty="0" smtClean="0">
                <a:solidFill>
                  <a:srgbClr val="FFCC99"/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in the WO map but </a:t>
            </a:r>
            <a:r>
              <a:rPr lang="en-ZA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in the FTE map)</a:t>
            </a: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 metros achieved above 25% but below 50% </a:t>
            </a:r>
            <a:r>
              <a:rPr lang="en-ZA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WO targets, namely City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of Cape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Town, Nelson Mandela Bay Metro and City of Johannesburg (thus </a:t>
            </a:r>
            <a:r>
              <a:rPr lang="en-ZA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the WO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map) but they all achieved less than 25% of their FTE targets (thus </a:t>
            </a:r>
            <a:r>
              <a:rPr lang="en-ZA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in the FTE map).  </a:t>
            </a: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All other metros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achieved below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ZA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WO and FTE targets. 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poorest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performing metro is </a:t>
            </a:r>
            <a:r>
              <a:rPr lang="en-ZA" sz="20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Mangaung</a:t>
            </a:r>
            <a:r>
              <a:rPr lang="en-ZA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Metro </a:t>
            </a:r>
            <a:r>
              <a:rPr lang="en-Z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Municipal </a:t>
            </a:r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2" y="3364956"/>
            <a:ext cx="8654002" cy="26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402" y="918556"/>
            <a:ext cx="882015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3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District municipalities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in the table below reached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&gt; 100% of their annual WO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target.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Gert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0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Sibande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in Mpumalanga also achieved &gt; 100% of their FTE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target.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Overberg district in the Western Cape needs to increase the duration of their work opportunities if they want to reach their FTE target.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ZA" sz="20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areas on the WO and FTE progress map per District &amp; Metro represent districts which exceeded their WO and FTE targets)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District </a:t>
            </a:r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4684105"/>
            <a:ext cx="8136904" cy="12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" y="836613"/>
            <a:ext cx="8820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following 8 Districts are on track by achieving more than 50% but less than 100% of their WO targets (</a:t>
            </a:r>
            <a:r>
              <a:rPr lang="en-ZA" sz="2000" b="1" dirty="0" smtClean="0">
                <a:solidFill>
                  <a:srgbClr val="FFCC99"/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en-ZA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ZA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BLUE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areas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WO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map).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Nkangala District also achieved 79% of their FTE target (thus </a:t>
            </a:r>
            <a:r>
              <a:rPr lang="en-ZA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 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TE map).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Garden Route and Zululand District achieve more than 50% of their FTE targets as well (</a:t>
            </a:r>
            <a:r>
              <a:rPr lang="en-ZA" sz="2000" b="1" dirty="0" smtClean="0">
                <a:solidFill>
                  <a:srgbClr val="FFCC99"/>
                </a:solidFill>
                <a:latin typeface="Arial" pitchFamily="34" charset="0"/>
                <a:cs typeface="Arial" pitchFamily="34" charset="0"/>
              </a:rPr>
              <a:t>YELLOW </a:t>
            </a:r>
            <a:r>
              <a:rPr lang="en-ZA" sz="20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the FTE map</a:t>
            </a: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other districts need to pay attention to the duration of their work opportunities to reach their FTE targets.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District </a:t>
            </a:r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24481"/>
            <a:ext cx="7890475" cy="2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" y="610394"/>
            <a:ext cx="882015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19 Districts did not reach 25% of their WO targets  (</a:t>
            </a:r>
            <a:r>
              <a:rPr lang="en-Z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ZA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areas on the map)   (excluding the 2 districts that did not report)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These municipalities will have to improve reporting if they are to reach their WO and FTE targets.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9587"/>
            <a:ext cx="9144000" cy="719981"/>
          </a:xfrm>
        </p:spPr>
        <p:txBody>
          <a:bodyPr/>
          <a:lstStyle/>
          <a:p>
            <a:r>
              <a:rPr lang="en-ZA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District </a:t>
            </a:r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54868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49375"/>
            <a:ext cx="8124056" cy="42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1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3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EPWP Phase 3 WO targets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9163" name="Picture 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552"/>
            <a:ext cx="9144000" cy="139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164" name="Picture 4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315"/>
            <a:ext cx="9144000" cy="3537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225324" cy="41044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7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ZA" sz="28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Colours on maps</a:t>
            </a:r>
            <a:endParaRPr lang="en-ZA" sz="28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18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-18371"/>
            <a:ext cx="8928992" cy="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 progress against targets: DM &amp; Metros (Q2)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" y="644542"/>
            <a:ext cx="8676456" cy="61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349"/>
            <a:ext cx="8928992" cy="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FTE progress against targets: DM &amp; Metros (Q2)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71051"/>
            <a:ext cx="8748464" cy="6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990600"/>
            <a:ext cx="8496300" cy="510540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835061"/>
            <a:ext cx="882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During Q1 2018-19 fourteen(14) local municipalities did not report.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This quarter only the following 3 local municipalities did not report:</a:t>
            </a:r>
            <a:endParaRPr lang="en-ZA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5" y="2774053"/>
            <a:ext cx="6911355" cy="17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Municipal Progress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990600"/>
            <a:ext cx="8496300" cy="510540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764704"/>
            <a:ext cx="882015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19 local municipalities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reached more than 100% of their WO targets (areas in </a:t>
            </a:r>
            <a:r>
              <a:rPr lang="en-ZA" sz="1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WO map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): 12 of these are situated in the WC, 3 in KZN, 2 in NC and 1 each in EC and FS.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Cape </a:t>
            </a:r>
            <a:r>
              <a:rPr lang="en-ZA" sz="1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Agulhus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ZA" sz="1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Drakenstein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ZA" sz="1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Saldanha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Bay local municipalities (all in WC) also achieved more than 100% of their FTE targets.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30 local </a:t>
            </a:r>
            <a:r>
              <a:rPr lang="en-ZA" sz="1800" b="1" u="sng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municipalities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reached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more than 75% their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annual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WO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but less than 100% (areas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ZA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WO).  Previous quarter this figures was only 7 local municipalities. Most of these are situated in KZN (13) and WC (7).</a:t>
            </a:r>
            <a:endParaRPr lang="en-ZA" sz="1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37 </a:t>
            </a:r>
            <a:r>
              <a:rPr lang="en-ZA" sz="1800" b="1" u="sng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local municipalities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reached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more than 50% but less than 75% of their annual WO target (all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areas in </a:t>
            </a:r>
            <a:r>
              <a:rPr lang="en-Z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on the WO).  Most are situated in KZN (11), followed by EC (with 9) and WC and LP (5 each).</a:t>
            </a:r>
            <a:endParaRPr lang="en-ZA" sz="1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Areas in </a:t>
            </a:r>
            <a:r>
              <a:rPr lang="en-Z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represent areas where municipalities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reached more than 25% but less than 50% of their targets.  </a:t>
            </a: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63 local municipalities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fall in this group </a:t>
            </a:r>
            <a:r>
              <a:rPr lang="en-ZA" sz="18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WO targets and </a:t>
            </a: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57 local municipalities </a:t>
            </a:r>
            <a:r>
              <a:rPr lang="en-ZA" sz="1800" b="1" u="sng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FTE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targets (</a:t>
            </a:r>
            <a:r>
              <a:rPr lang="en-Z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Orange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areas in WO and FTE maps).</a:t>
            </a:r>
            <a:endParaRPr lang="en-ZA" sz="1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18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53 </a:t>
            </a:r>
            <a:r>
              <a:rPr lang="en-ZA" sz="1800" b="1" u="sng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local municipalities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did not reach 25% of their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WO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targets (all the areas in </a:t>
            </a:r>
            <a:r>
              <a:rPr lang="en-ZA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WO) while 97 local municipalities did not reach 25% of their FTE targets (all area in </a:t>
            </a:r>
            <a:r>
              <a:rPr lang="en-ZA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ZA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in t</a:t>
            </a:r>
            <a:r>
              <a:rPr lang="en-ZA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he FTE map).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Municipal Progress: &lt; 25% of WO target</a:t>
            </a:r>
            <a:endParaRPr lang="en-ZA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990600"/>
            <a:ext cx="8496300" cy="510540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835061"/>
            <a:ext cx="8820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spatial spread of the </a:t>
            </a:r>
            <a:r>
              <a:rPr lang="en-ZA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53 local municipalities with less than 25% of their WO </a:t>
            </a:r>
            <a:r>
              <a:rPr lang="en-ZA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are as follows amongst the provinces:  (this excludes the 3 local municipalities that did not report)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48880"/>
            <a:ext cx="2952328" cy="2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F0FB4-7FA7-4553-8466-2695FD0EDF74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349"/>
            <a:ext cx="8928992" cy="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 20 Local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in terms of WOs reported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25" y="835061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07630"/>
            <a:ext cx="8640960" cy="59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F0FB4-7FA7-4553-8466-2695FD0EDF74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349"/>
            <a:ext cx="8928992" cy="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 20 Local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Munics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in terms of FTEs reported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25" y="835061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8" y="755190"/>
            <a:ext cx="8658547" cy="59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348"/>
            <a:ext cx="8928992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 progress against targets: LM &amp; Metros (Q2)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784976" cy="6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349"/>
            <a:ext cx="8928992" cy="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FTE progress against targets: LM &amp; Metros (Q2)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27573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718677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589216"/>
            <a:ext cx="8820472" cy="6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-26319" y="36042"/>
            <a:ext cx="9153311" cy="656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Performance against 5-year WO targets by sector</a:t>
            </a: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69269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07" y="4909267"/>
            <a:ext cx="9109986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By the end of Q2 2018_19 the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programme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achieved 4.3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million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work opportunities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against the 5 year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target which translates to 72%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million target. Overall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, the EPWP has a shortfall of 2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075 117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WO to achieve the 5 year target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least performing sectors are the Infrastructure sector and the Non-State Community Works Programme, at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56.5%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62.1% </a:t>
            </a:r>
            <a:r>
              <a:rPr lang="en-ZA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respectively</a:t>
            </a:r>
            <a:r>
              <a:rPr lang="en-ZA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ZA" altLang="en-U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08133"/>
              </p:ext>
            </p:extLst>
          </p:nvPr>
        </p:nvGraphicFramePr>
        <p:xfrm>
          <a:off x="17007" y="726915"/>
          <a:ext cx="9109986" cy="426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63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981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 &amp; Metro Municipal Progress</a:t>
            </a:r>
            <a:endParaRPr lang="en-Z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pic>
        <p:nvPicPr>
          <p:cNvPr id="10" name="Picture 6" descr="EPWP letterhead temp-1_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1" y="6139220"/>
            <a:ext cx="7570787" cy="6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6021288"/>
            <a:ext cx="914501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1" cy="5939492"/>
          </a:xfrm>
          <a:prstGeom prst="rect">
            <a:avLst/>
          </a:prstGeom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-2738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0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ＭＳ Ｐゴシック" pitchFamily="34" charset="-128"/>
              </a:defRPr>
            </a:lvl9pPr>
          </a:lstStyle>
          <a:p>
            <a:fld id="{FF68C026-95EA-43D7-96FE-FB7203A8EF5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/>
              <a:t>41</a:t>
            </a:fld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872D"/>
              </a:buClr>
            </a:pPr>
            <a:endParaRPr lang="en-US" sz="4000" b="1">
              <a:solidFill>
                <a:srgbClr val="333399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" name="Picture 6" descr="EPWP letterhead temp-1_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1" y="6139220"/>
            <a:ext cx="7570787" cy="6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0" y="6139220"/>
            <a:ext cx="914501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7384"/>
            <a:ext cx="9145016" cy="6095238"/>
          </a:xfrm>
          <a:prstGeom prst="rect">
            <a:avLst/>
          </a:prstGeom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0" y="4462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ZA">
              <a:solidFill>
                <a:srgbClr val="000000"/>
              </a:solidFill>
              <a:latin typeface="Lucida Grande" pitchFamily="12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3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060848"/>
            <a:ext cx="9143999" cy="738493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Performance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1988840"/>
            <a:ext cx="913652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  <p:pic>
        <p:nvPicPr>
          <p:cNvPr id="5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3087373"/>
            <a:ext cx="913652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32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487EC20-F73E-4016-81D7-F173964BDFDD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43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35496" y="83671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8846790" cy="656654"/>
          </a:xfrm>
        </p:spPr>
        <p:txBody>
          <a:bodyPr/>
          <a:lstStyle/>
          <a:p>
            <a:pPr>
              <a:defRPr/>
            </a:pP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Training in Q2 2018/19 </a:t>
            </a:r>
            <a:b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Non-NSF funded Training (Number of persons trained)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6" y="909297"/>
            <a:ext cx="8285463" cy="3344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76" y="4365104"/>
            <a:ext cx="8285463" cy="1451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23850" y="136525"/>
            <a:ext cx="8569325" cy="700088"/>
          </a:xfrm>
        </p:spPr>
        <p:txBody>
          <a:bodyPr/>
          <a:lstStyle/>
          <a:p>
            <a: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NSF Training Report</a:t>
            </a:r>
            <a:b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Short Course - Financial Sector Conduct Authority</a:t>
            </a:r>
          </a:p>
        </p:txBody>
      </p:sp>
      <p:pic>
        <p:nvPicPr>
          <p:cNvPr id="3075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872D"/>
              </a:buClr>
              <a:buFontTx/>
              <a:buNone/>
            </a:pPr>
            <a:endParaRPr lang="en-US" altLang="en-US" sz="4000" b="1">
              <a:solidFill>
                <a:srgbClr val="333399"/>
              </a:solidFill>
            </a:endParaRPr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0" y="238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3079" name="Picture 6" descr="EPWP letterhead temp-1_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0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D3E4D8-0B05-445C-9C65-CA0F67E8A5B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55836"/>
              </p:ext>
            </p:extLst>
          </p:nvPr>
        </p:nvGraphicFramePr>
        <p:xfrm>
          <a:off x="152400" y="1230313"/>
          <a:ext cx="8839200" cy="4018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2438400"/>
                <a:gridCol w="2057400"/>
                <a:gridCol w="2514600"/>
              </a:tblGrid>
              <a:tr h="615876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u="none" strike="noStrike" dirty="0">
                          <a:effectLst/>
                        </a:rPr>
                        <a:t>Province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Number People Trained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u="none" strike="noStrike" dirty="0" smtClean="0">
                          <a:effectLst/>
                        </a:rPr>
                        <a:t>Women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u="none" strike="noStrike" dirty="0" smtClean="0">
                          <a:effectLst/>
                        </a:rPr>
                        <a:t>Youth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EC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432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306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220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FS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378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301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269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GP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418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347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248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KN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377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218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164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LP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403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279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246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MP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6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6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NC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110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65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64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NW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640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491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362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u="none" strike="noStrike" dirty="0">
                          <a:effectLst/>
                        </a:rPr>
                        <a:t>WC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</a:rPr>
                        <a:t>499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343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346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78">
                <a:tc>
                  <a:txBody>
                    <a:bodyPr/>
                    <a:lstStyle/>
                    <a:p>
                      <a:pPr algn="l" fontAlgn="ctr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3 263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u="none" strike="noStrike" dirty="0">
                          <a:effectLst/>
                        </a:rPr>
                        <a:t>2 353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u="none" strike="noStrike" dirty="0">
                          <a:effectLst/>
                        </a:rPr>
                        <a:t>1 925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4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17475" y="49213"/>
            <a:ext cx="8569325" cy="700087"/>
          </a:xfrm>
        </p:spPr>
        <p:txBody>
          <a:bodyPr/>
          <a:lstStyle/>
          <a:p>
            <a: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NSF Training Report</a:t>
            </a:r>
            <a:b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altLang="en-US" sz="2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Artisan Development Programme </a:t>
            </a:r>
          </a:p>
        </p:txBody>
      </p:sp>
      <p:pic>
        <p:nvPicPr>
          <p:cNvPr id="4099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23850" y="19161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872D"/>
              </a:buClr>
              <a:buFontTx/>
              <a:buNone/>
            </a:pPr>
            <a:endParaRPr lang="en-US" altLang="en-US" sz="4000" b="1">
              <a:solidFill>
                <a:srgbClr val="333399"/>
              </a:solidFill>
            </a:endParaRPr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117475" y="492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102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4103" name="Picture 6" descr="EPWP letterhead temp-1_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1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4AE73-6131-4F6D-A41A-9D1422EB46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28663"/>
              </p:ext>
            </p:extLst>
          </p:nvPr>
        </p:nvGraphicFramePr>
        <p:xfrm>
          <a:off x="152400" y="1143000"/>
          <a:ext cx="8839200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816"/>
                <a:gridCol w="2530882"/>
                <a:gridCol w="2530882"/>
                <a:gridCol w="1737620"/>
              </a:tblGrid>
              <a:tr h="127074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Province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Number People Trained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People Trained Women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u="none" strike="noStrike" dirty="0">
                          <a:effectLst/>
                        </a:rPr>
                        <a:t>People trained Youth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EC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19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10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16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FS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 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1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GP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4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2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3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KN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16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4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14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LP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7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2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7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MP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1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1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>
                          <a:effectLst/>
                        </a:rPr>
                        <a:t>WC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7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5</a:t>
                      </a:r>
                      <a:endParaRPr lang="en-ZA" sz="2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 dirty="0">
                          <a:effectLst/>
                        </a:rPr>
                        <a:t>7</a:t>
                      </a:r>
                      <a:endParaRPr lang="en-ZA" sz="2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7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u="none" strike="noStrike" dirty="0">
                          <a:effectLst/>
                        </a:rPr>
                        <a:t>55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u="none" strike="noStrike" dirty="0">
                          <a:effectLst/>
                        </a:rPr>
                        <a:t>24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1" u="none" strike="noStrike" dirty="0">
                          <a:effectLst/>
                        </a:rPr>
                        <a:t>49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544" y="1508706"/>
            <a:ext cx="9143999" cy="792088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of current project </a:t>
            </a:r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b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(2018/19)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" y="1484784"/>
            <a:ext cx="9143999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  <p:pic>
        <p:nvPicPr>
          <p:cNvPr id="5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2780928"/>
            <a:ext cx="9143999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Sample of outputs in 2018/19</a:t>
            </a:r>
            <a:b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Environment and Culture Sector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487EC20-F73E-4016-81D7-F173964BDFDD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47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62068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641"/>
            <a:ext cx="9144000" cy="53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Sample of outputs in 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2018/19</a:t>
            </a:r>
            <a:b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Infrastructure Sector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487EC20-F73E-4016-81D7-F173964BDFDD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48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236"/>
            <a:ext cx="9142774" cy="5054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72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-87650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Sample of outputs in 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2018/19</a:t>
            </a:r>
            <a:b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 Sector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487EC20-F73E-4016-81D7-F173964BDFDD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49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62068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34438"/>
            <a:ext cx="9108504" cy="53148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0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6" y="620688"/>
            <a:ext cx="3577601" cy="341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Bef>
                <a:spcPts val="0"/>
              </a:spcBef>
            </a:pPr>
            <a:r>
              <a:rPr lang="en-ZA" altLang="en-US" sz="2000" kern="0" dirty="0" smtClean="0">
                <a:latin typeface="Arial Narrow" panose="020B0606020202030204" pitchFamily="34" charset="0"/>
              </a:rPr>
              <a:t>The infrastructure sector reported a total of        1 385 491 work opportunities to date against the 2,4 million work opportunities. This translates to 57% of the 5-year target.</a:t>
            </a:r>
          </a:p>
          <a:p>
            <a:pPr marL="182563" indent="-182563">
              <a:spcBef>
                <a:spcPts val="0"/>
              </a:spcBef>
            </a:pPr>
            <a:r>
              <a:rPr lang="en-ZA" altLang="en-US" sz="2000" kern="0" dirty="0" smtClean="0">
                <a:latin typeface="Arial Narrow" panose="020B0606020202030204" pitchFamily="34" charset="0"/>
              </a:rPr>
              <a:t>The sector has a total shortfall of </a:t>
            </a:r>
            <a:r>
              <a:rPr lang="en-ZA" altLang="en-US" sz="2000" kern="0" dirty="0">
                <a:latin typeface="Arial Narrow" panose="020B0606020202030204" pitchFamily="34" charset="0"/>
              </a:rPr>
              <a:t>1 </a:t>
            </a:r>
            <a:r>
              <a:rPr lang="en-ZA" altLang="en-US" sz="2000" kern="0" dirty="0" smtClean="0">
                <a:latin typeface="Arial Narrow" panose="020B0606020202030204" pitchFamily="34" charset="0"/>
              </a:rPr>
              <a:t>065 512 work opportunities against the 5-year target.</a:t>
            </a:r>
          </a:p>
          <a:p>
            <a:pPr marL="0" indent="0">
              <a:spcBef>
                <a:spcPts val="0"/>
              </a:spcBef>
              <a:buNone/>
            </a:pPr>
            <a:endParaRPr lang="en-ZA" altLang="en-US" sz="1800" kern="0" dirty="0" smtClean="0"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9170318" cy="5126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Infrastructure Sector Performance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-36512" y="54868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76447"/>
              </p:ext>
            </p:extLst>
          </p:nvPr>
        </p:nvGraphicFramePr>
        <p:xfrm>
          <a:off x="35495" y="4077072"/>
          <a:ext cx="9108505" cy="1901190"/>
        </p:xfrm>
        <a:graphic>
          <a:graphicData uri="http://schemas.openxmlformats.org/drawingml/2006/table">
            <a:tbl>
              <a:tblPr/>
              <a:tblGrid>
                <a:gridCol w="1821701"/>
                <a:gridCol w="1821701"/>
                <a:gridCol w="1821701"/>
                <a:gridCol w="1821701"/>
                <a:gridCol w="1821701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 / Surplus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2014_15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-245 190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488 636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-225 126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546 067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-252 026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 (q2)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-373 223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2 451 003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-1 065 512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20688"/>
            <a:ext cx="5436096" cy="34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</p:spPr>
        <p:txBody>
          <a:bodyPr/>
          <a:lstStyle/>
          <a:p>
            <a:pPr>
              <a:defRPr/>
            </a:pPr>
            <a:r>
              <a:rPr lang="en-ZA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Sample of outputs in </a:t>
            </a: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2018/19</a:t>
            </a:r>
            <a:b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ZA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Non-State Sector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487EC20-F73E-4016-81D7-F173964BDFDD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50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4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5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" y="938213"/>
            <a:ext cx="91438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8208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b="1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Non-reporting of WOs created through own funding </a:t>
            </a:r>
            <a:r>
              <a:rPr lang="en-ZA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(Municipal Infrastructure Grant) by public bodies. Municipalities don’t incorporate EPWP principles during their planning and budget processes.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1400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b="1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Poor reporting by key </a:t>
            </a:r>
            <a:r>
              <a:rPr lang="en-ZA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programmes, leading to under-reporting and audit findings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b="1" i="1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Lack of sufficient commitment from senior officials to programme implementation by the majority of public bodies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b="1" i="1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dirty="0"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26318" y="36042"/>
            <a:ext cx="8846790" cy="6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Recurring Key Programme Challenges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71502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45"/>
          <p:cNvSpPr>
            <a:spLocks noChangeShapeType="1"/>
          </p:cNvSpPr>
          <p:nvPr/>
        </p:nvSpPr>
        <p:spPr bwMode="gray">
          <a:xfrm>
            <a:off x="5286380" y="1571612"/>
            <a:ext cx="363061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gray">
          <a:xfrm>
            <a:off x="6600038" y="5032768"/>
            <a:ext cx="2462212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gray">
          <a:xfrm>
            <a:off x="312377" y="4195828"/>
            <a:ext cx="243205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gray">
          <a:xfrm flipV="1">
            <a:off x="220505" y="1571612"/>
            <a:ext cx="3949698" cy="15276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gray">
          <a:xfrm>
            <a:off x="6453194" y="5042282"/>
            <a:ext cx="2562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r" defTabSz="801688">
              <a:spcBef>
                <a:spcPct val="20000"/>
              </a:spcBef>
            </a:pPr>
            <a:r>
              <a:rPr lang="en-ZA" sz="1400" noProof="1" smtClean="0">
                <a:latin typeface="Arial Narrow" pitchFamily="34" charset="0"/>
              </a:rPr>
              <a:t>EPWP was introduced in 2003 as one of government’s major public employment programme under the Anti-Proverty Strategy.</a:t>
            </a:r>
            <a:endParaRPr lang="en-ZA" sz="1400" noProof="1">
              <a:latin typeface="Arial Narrow" pitchFamily="34" charset="0"/>
              <a:cs typeface="Arial" charset="0"/>
            </a:endParaRP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gray">
          <a:xfrm>
            <a:off x="6947707" y="2687113"/>
            <a:ext cx="2157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/>
            <a:r>
              <a:rPr lang="en-ZA" sz="1400" dirty="0" smtClean="0">
                <a:solidFill>
                  <a:srgbClr val="000000"/>
                </a:solidFill>
                <a:latin typeface="Arial Narrow" pitchFamily="34" charset="0"/>
                <a:ea typeface="MS Mincho"/>
                <a:cs typeface="Calibri" pitchFamily="34" charset="0"/>
              </a:rPr>
              <a:t>The </a:t>
            </a:r>
            <a:r>
              <a:rPr lang="en-ZA" sz="1400" dirty="0">
                <a:solidFill>
                  <a:srgbClr val="000000"/>
                </a:solidFill>
                <a:latin typeface="Arial Narrow" pitchFamily="34" charset="0"/>
                <a:ea typeface="MS Mincho"/>
                <a:cs typeface="Calibri" pitchFamily="34" charset="0"/>
              </a:rPr>
              <a:t>EPWP is a nationwide programme covering </a:t>
            </a:r>
            <a:r>
              <a:rPr lang="en-ZA" sz="1400" b="1" dirty="0">
                <a:solidFill>
                  <a:srgbClr val="C00000"/>
                </a:solidFill>
                <a:latin typeface="Arial Narrow" pitchFamily="34" charset="0"/>
                <a:ea typeface="MS Mincho"/>
                <a:cs typeface="Calibri" pitchFamily="34" charset="0"/>
              </a:rPr>
              <a:t>all spheres of government and state-owned enterprises</a:t>
            </a:r>
            <a:endParaRPr lang="en-ZA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gray">
          <a:xfrm>
            <a:off x="141302" y="1632308"/>
            <a:ext cx="2636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dirty="0" smtClean="0">
                <a:solidFill>
                  <a:srgbClr val="000000"/>
                </a:solidFill>
                <a:latin typeface="Arial Narrow" pitchFamily="34" charset="0"/>
                <a:cs typeface="Calibri" pitchFamily="34" charset="0"/>
              </a:rPr>
              <a:t>Public Employment Programmes (PEPs) have a long history of being utilised </a:t>
            </a:r>
            <a:r>
              <a:rPr lang="en-ZA" sz="1400" b="1" dirty="0" smtClea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rPr>
              <a:t>to address such as labour market disruptions and recession</a:t>
            </a:r>
            <a:r>
              <a:rPr lang="en-ZA" sz="1400" dirty="0" smtClean="0">
                <a:solidFill>
                  <a:srgbClr val="000000"/>
                </a:solidFill>
                <a:latin typeface="Arial Narrow" pitchFamily="34" charset="0"/>
                <a:cs typeface="Calibri" pitchFamily="34" charset="0"/>
              </a:rPr>
              <a:t>.</a:t>
            </a:r>
            <a:endParaRPr lang="en-ZA" sz="1500" dirty="0" smtClean="0">
              <a:latin typeface="Arial Narrow" pitchFamily="34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gray">
          <a:xfrm>
            <a:off x="252080" y="4304238"/>
            <a:ext cx="20542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ZA" sz="1400" dirty="0" smtClean="0">
                <a:latin typeface="Arial Narrow" pitchFamily="34" charset="0"/>
              </a:rPr>
              <a:t>The GDS agreed that EPWP must </a:t>
            </a:r>
            <a:r>
              <a:rPr lang="en-ZA" sz="1400" b="1" dirty="0" smtClean="0">
                <a:solidFill>
                  <a:srgbClr val="C00000"/>
                </a:solidFill>
                <a:latin typeface="Arial Narrow" pitchFamily="34" charset="0"/>
              </a:rPr>
              <a:t>not displace existing permanent </a:t>
            </a:r>
            <a:r>
              <a:rPr lang="en-ZA" sz="1400" b="1" dirty="0" smtClean="0">
                <a:latin typeface="Arial Narrow" pitchFamily="34" charset="0"/>
              </a:rPr>
              <a:t>jobs </a:t>
            </a:r>
            <a:r>
              <a:rPr lang="en-ZA" sz="1400" dirty="0" smtClean="0">
                <a:latin typeface="Arial Narrow" pitchFamily="34" charset="0"/>
              </a:rPr>
              <a:t>and opportunities must be on real demand for services. 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gray">
          <a:xfrm>
            <a:off x="6671472" y="2673058"/>
            <a:ext cx="2443162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gray">
          <a:xfrm>
            <a:off x="6969929" y="3615641"/>
            <a:ext cx="21129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ZA" sz="1400" dirty="0" smtClean="0">
                <a:solidFill>
                  <a:srgbClr val="000000"/>
                </a:solidFill>
                <a:latin typeface="Arial Narrow" pitchFamily="34" charset="0"/>
                <a:ea typeface="MS Mincho"/>
                <a:cs typeface="Calibri" pitchFamily="34" charset="0"/>
              </a:rPr>
              <a:t> The programme</a:t>
            </a:r>
            <a:r>
              <a:rPr lang="en-ZA" sz="1400" b="1" dirty="0" smtClean="0">
                <a:solidFill>
                  <a:srgbClr val="C00000"/>
                </a:solidFill>
                <a:latin typeface="Arial Narrow" pitchFamily="34" charset="0"/>
                <a:ea typeface="MS Mincho"/>
                <a:cs typeface="Calibri" pitchFamily="34" charset="0"/>
              </a:rPr>
              <a:t> involves re-orientating line function budgets &amp; conditional grants for govt.</a:t>
            </a:r>
            <a:r>
              <a:rPr lang="en-ZA" sz="1400" dirty="0" smtClean="0">
                <a:solidFill>
                  <a:srgbClr val="000000"/>
                </a:solidFill>
                <a:latin typeface="Arial Narrow" pitchFamily="34" charset="0"/>
                <a:ea typeface="MS Mincho"/>
                <a:cs typeface="Calibri" pitchFamily="34" charset="0"/>
              </a:rPr>
              <a:t> expenditure to result in creation of work opportunities </a:t>
            </a:r>
            <a:endParaRPr lang="en-ZA" sz="1400" dirty="0">
              <a:solidFill>
                <a:srgbClr val="000000"/>
              </a:solidFill>
              <a:latin typeface="Arial Narrow" pitchFamily="34" charset="0"/>
              <a:ea typeface="MS Mincho"/>
              <a:cs typeface="Calibri" pitchFamily="34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gray">
          <a:xfrm flipV="1">
            <a:off x="220505" y="2606624"/>
            <a:ext cx="2735252" cy="159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gray">
          <a:xfrm>
            <a:off x="6600038" y="1636983"/>
            <a:ext cx="2415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/>
            <a:r>
              <a:rPr lang="en-ZA" sz="1400" dirty="0">
                <a:latin typeface="Arial Narrow" pitchFamily="34" charset="0"/>
              </a:rPr>
              <a:t>It aims to draw significant numbers of unemployed people into productive work accompanied by training.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gray">
          <a:xfrm>
            <a:off x="11932" y="5604044"/>
            <a:ext cx="266381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gray">
          <a:xfrm>
            <a:off x="5410200" y="5977359"/>
            <a:ext cx="350679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grpSp>
        <p:nvGrpSpPr>
          <p:cNvPr id="48" name="Gruppieren 59"/>
          <p:cNvGrpSpPr/>
          <p:nvPr/>
        </p:nvGrpSpPr>
        <p:grpSpPr bwMode="gray">
          <a:xfrm>
            <a:off x="2143108" y="500042"/>
            <a:ext cx="4640282" cy="4981721"/>
            <a:chOff x="2827338" y="1927225"/>
            <a:chExt cx="3508375" cy="3508375"/>
          </a:xfrm>
          <a:effectLst>
            <a:outerShdw blurRad="1524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Moderately" fov="5400000">
              <a:rot lat="19410000" lon="930000" rev="21480000"/>
            </a:camera>
            <a:lightRig rig="threePt" dir="t">
              <a:rot lat="0" lon="0" rev="16200000"/>
            </a:lightRig>
          </a:scene3d>
        </p:grpSpPr>
        <p:sp>
          <p:nvSpPr>
            <p:cNvPr id="49" name="Freeform 20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537075" y="1927225"/>
              <a:ext cx="1319213" cy="898027"/>
            </a:xfrm>
            <a:custGeom>
              <a:avLst/>
              <a:gdLst>
                <a:gd name="connsiteX0" fmla="*/ 0 w 221"/>
                <a:gd name="connsiteY0" fmla="*/ 95 h 150"/>
                <a:gd name="connsiteX1" fmla="*/ 107 w 221"/>
                <a:gd name="connsiteY1" fmla="*/ 121 h 150"/>
                <a:gd name="connsiteX2" fmla="*/ 145 w 221"/>
                <a:gd name="connsiteY2" fmla="*/ 150 h 150"/>
                <a:gd name="connsiteX3" fmla="*/ 221 w 221"/>
                <a:gd name="connsiteY3" fmla="*/ 93 h 150"/>
                <a:gd name="connsiteX4" fmla="*/ 8 w 221"/>
                <a:gd name="connsiteY4" fmla="*/ 0 h 150"/>
                <a:gd name="connsiteX5" fmla="*/ 1 w 221"/>
                <a:gd name="connsiteY5" fmla="*/ 1 h 150"/>
                <a:gd name="connsiteX6" fmla="*/ 42 w 221"/>
                <a:gd name="connsiteY6" fmla="*/ 48 h 150"/>
                <a:gd name="connsiteX7" fmla="*/ 0 w 221"/>
                <a:gd name="connsiteY7" fmla="*/ 95 h 150"/>
                <a:gd name="connsiteX0" fmla="*/ 0 w 221"/>
                <a:gd name="connsiteY0" fmla="*/ 95 h 150"/>
                <a:gd name="connsiteX1" fmla="*/ 107 w 221"/>
                <a:gd name="connsiteY1" fmla="*/ 121 h 150"/>
                <a:gd name="connsiteX2" fmla="*/ 145 w 221"/>
                <a:gd name="connsiteY2" fmla="*/ 150 h 150"/>
                <a:gd name="connsiteX3" fmla="*/ 221 w 221"/>
                <a:gd name="connsiteY3" fmla="*/ 93 h 150"/>
                <a:gd name="connsiteX4" fmla="*/ 8 w 221"/>
                <a:gd name="connsiteY4" fmla="*/ 0 h 150"/>
                <a:gd name="connsiteX5" fmla="*/ 1 w 221"/>
                <a:gd name="connsiteY5" fmla="*/ 1 h 150"/>
                <a:gd name="connsiteX6" fmla="*/ 42 w 221"/>
                <a:gd name="connsiteY6" fmla="*/ 48 h 150"/>
                <a:gd name="connsiteX7" fmla="*/ 0 w 221"/>
                <a:gd name="connsiteY7" fmla="*/ 95 h 150"/>
                <a:gd name="connsiteX0" fmla="*/ 0 w 221"/>
                <a:gd name="connsiteY0" fmla="*/ 95 h 150"/>
                <a:gd name="connsiteX1" fmla="*/ 107 w 221"/>
                <a:gd name="connsiteY1" fmla="*/ 121 h 150"/>
                <a:gd name="connsiteX2" fmla="*/ 145 w 221"/>
                <a:gd name="connsiteY2" fmla="*/ 150 h 150"/>
                <a:gd name="connsiteX3" fmla="*/ 221 w 221"/>
                <a:gd name="connsiteY3" fmla="*/ 93 h 150"/>
                <a:gd name="connsiteX4" fmla="*/ 8 w 221"/>
                <a:gd name="connsiteY4" fmla="*/ 0 h 150"/>
                <a:gd name="connsiteX5" fmla="*/ 1 w 221"/>
                <a:gd name="connsiteY5" fmla="*/ 1 h 150"/>
                <a:gd name="connsiteX6" fmla="*/ 0 w 221"/>
                <a:gd name="connsiteY6" fmla="*/ 95 h 150"/>
                <a:gd name="connsiteX0" fmla="*/ 0 w 221"/>
                <a:gd name="connsiteY0" fmla="*/ 95 h 150"/>
                <a:gd name="connsiteX1" fmla="*/ 107 w 221"/>
                <a:gd name="connsiteY1" fmla="*/ 121 h 150"/>
                <a:gd name="connsiteX2" fmla="*/ 145 w 221"/>
                <a:gd name="connsiteY2" fmla="*/ 150 h 150"/>
                <a:gd name="connsiteX3" fmla="*/ 221 w 221"/>
                <a:gd name="connsiteY3" fmla="*/ 93 h 150"/>
                <a:gd name="connsiteX4" fmla="*/ 8 w 221"/>
                <a:gd name="connsiteY4" fmla="*/ 0 h 150"/>
                <a:gd name="connsiteX5" fmla="*/ 1 w 221"/>
                <a:gd name="connsiteY5" fmla="*/ 1 h 150"/>
                <a:gd name="connsiteX6" fmla="*/ 0 w 221"/>
                <a:gd name="connsiteY6" fmla="*/ 95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" h="150">
                  <a:moveTo>
                    <a:pt x="0" y="95"/>
                  </a:moveTo>
                  <a:cubicBezTo>
                    <a:pt x="37" y="94"/>
                    <a:pt x="73" y="102"/>
                    <a:pt x="107" y="121"/>
                  </a:cubicBezTo>
                  <a:cubicBezTo>
                    <a:pt x="121" y="130"/>
                    <a:pt x="134" y="139"/>
                    <a:pt x="145" y="150"/>
                  </a:cubicBezTo>
                  <a:cubicBezTo>
                    <a:pt x="170" y="131"/>
                    <a:pt x="196" y="112"/>
                    <a:pt x="221" y="93"/>
                  </a:cubicBezTo>
                  <a:cubicBezTo>
                    <a:pt x="168" y="36"/>
                    <a:pt x="92" y="0"/>
                    <a:pt x="8" y="0"/>
                  </a:cubicBezTo>
                  <a:cubicBezTo>
                    <a:pt x="5" y="0"/>
                    <a:pt x="3" y="1"/>
                    <a:pt x="1" y="1"/>
                  </a:cubicBezTo>
                  <a:cubicBezTo>
                    <a:pt x="1" y="32"/>
                    <a:pt x="0" y="64"/>
                    <a:pt x="0" y="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1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905125" y="4094316"/>
              <a:ext cx="1198563" cy="1187298"/>
            </a:xfrm>
            <a:custGeom>
              <a:avLst/>
              <a:gdLst>
                <a:gd name="connsiteX0" fmla="*/ 200 w 200"/>
                <a:gd name="connsiteY0" fmla="*/ 113 h 198"/>
                <a:gd name="connsiteX1" fmla="*/ 181 w 200"/>
                <a:gd name="connsiteY1" fmla="*/ 103 h 198"/>
                <a:gd name="connsiteX2" fmla="*/ 94 w 200"/>
                <a:gd name="connsiteY2" fmla="*/ 0 h 198"/>
                <a:gd name="connsiteX3" fmla="*/ 0 w 200"/>
                <a:gd name="connsiteY3" fmla="*/ 19 h 198"/>
                <a:gd name="connsiteX4" fmla="*/ 159 w 200"/>
                <a:gd name="connsiteY4" fmla="*/ 198 h 198"/>
                <a:gd name="connsiteX5" fmla="*/ 142 w 200"/>
                <a:gd name="connsiteY5" fmla="*/ 137 h 198"/>
                <a:gd name="connsiteX6" fmla="*/ 200 w 200"/>
                <a:gd name="connsiteY6" fmla="*/ 113 h 198"/>
                <a:gd name="connsiteX0" fmla="*/ 200 w 200"/>
                <a:gd name="connsiteY0" fmla="*/ 113 h 214"/>
                <a:gd name="connsiteX1" fmla="*/ 181 w 200"/>
                <a:gd name="connsiteY1" fmla="*/ 103 h 214"/>
                <a:gd name="connsiteX2" fmla="*/ 94 w 200"/>
                <a:gd name="connsiteY2" fmla="*/ 0 h 214"/>
                <a:gd name="connsiteX3" fmla="*/ 0 w 200"/>
                <a:gd name="connsiteY3" fmla="*/ 19 h 214"/>
                <a:gd name="connsiteX4" fmla="*/ 159 w 200"/>
                <a:gd name="connsiteY4" fmla="*/ 198 h 214"/>
                <a:gd name="connsiteX5" fmla="*/ 200 w 200"/>
                <a:gd name="connsiteY5" fmla="*/ 113 h 214"/>
                <a:gd name="connsiteX0" fmla="*/ 200 w 200"/>
                <a:gd name="connsiteY0" fmla="*/ 113 h 198"/>
                <a:gd name="connsiteX1" fmla="*/ 181 w 200"/>
                <a:gd name="connsiteY1" fmla="*/ 103 h 198"/>
                <a:gd name="connsiteX2" fmla="*/ 94 w 200"/>
                <a:gd name="connsiteY2" fmla="*/ 0 h 198"/>
                <a:gd name="connsiteX3" fmla="*/ 0 w 200"/>
                <a:gd name="connsiteY3" fmla="*/ 19 h 198"/>
                <a:gd name="connsiteX4" fmla="*/ 159 w 200"/>
                <a:gd name="connsiteY4" fmla="*/ 198 h 198"/>
                <a:gd name="connsiteX5" fmla="*/ 200 w 200"/>
                <a:gd name="connsiteY5" fmla="*/ 113 h 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" h="198">
                  <a:moveTo>
                    <a:pt x="200" y="113"/>
                  </a:moveTo>
                  <a:cubicBezTo>
                    <a:pt x="193" y="110"/>
                    <a:pt x="187" y="107"/>
                    <a:pt x="181" y="103"/>
                  </a:cubicBezTo>
                  <a:cubicBezTo>
                    <a:pt x="139" y="79"/>
                    <a:pt x="109" y="42"/>
                    <a:pt x="94" y="0"/>
                  </a:cubicBezTo>
                  <a:lnTo>
                    <a:pt x="0" y="19"/>
                  </a:lnTo>
                  <a:cubicBezTo>
                    <a:pt x="25" y="99"/>
                    <a:pt x="84" y="164"/>
                    <a:pt x="159" y="198"/>
                  </a:cubicBezTo>
                  <a:cubicBezTo>
                    <a:pt x="173" y="170"/>
                    <a:pt x="186" y="141"/>
                    <a:pt x="200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3190875" y="1935163"/>
              <a:ext cx="1248849" cy="1039812"/>
            </a:xfrm>
            <a:custGeom>
              <a:avLst/>
              <a:gdLst>
                <a:gd name="connsiteX0" fmla="*/ 73 w 209"/>
                <a:gd name="connsiteY0" fmla="*/ 174 h 174"/>
                <a:gd name="connsiteX1" fmla="*/ 207 w 209"/>
                <a:gd name="connsiteY1" fmla="*/ 96 h 174"/>
                <a:gd name="connsiteX2" fmla="*/ 209 w 209"/>
                <a:gd name="connsiteY2" fmla="*/ 0 h 174"/>
                <a:gd name="connsiteX3" fmla="*/ 0 w 209"/>
                <a:gd name="connsiteY3" fmla="*/ 115 h 174"/>
                <a:gd name="connsiteX4" fmla="*/ 62 w 209"/>
                <a:gd name="connsiteY4" fmla="*/ 112 h 174"/>
                <a:gd name="connsiteX5" fmla="*/ 73 w 209"/>
                <a:gd name="connsiteY5" fmla="*/ 174 h 174"/>
                <a:gd name="connsiteX0" fmla="*/ 73 w 209"/>
                <a:gd name="connsiteY0" fmla="*/ 174 h 174"/>
                <a:gd name="connsiteX1" fmla="*/ 207 w 209"/>
                <a:gd name="connsiteY1" fmla="*/ 96 h 174"/>
                <a:gd name="connsiteX2" fmla="*/ 209 w 209"/>
                <a:gd name="connsiteY2" fmla="*/ 0 h 174"/>
                <a:gd name="connsiteX3" fmla="*/ 0 w 209"/>
                <a:gd name="connsiteY3" fmla="*/ 115 h 174"/>
                <a:gd name="connsiteX4" fmla="*/ 62 w 209"/>
                <a:gd name="connsiteY4" fmla="*/ 112 h 174"/>
                <a:gd name="connsiteX5" fmla="*/ 73 w 209"/>
                <a:gd name="connsiteY5" fmla="*/ 174 h 174"/>
                <a:gd name="connsiteX0" fmla="*/ 73 w 209"/>
                <a:gd name="connsiteY0" fmla="*/ 174 h 174"/>
                <a:gd name="connsiteX1" fmla="*/ 207 w 209"/>
                <a:gd name="connsiteY1" fmla="*/ 96 h 174"/>
                <a:gd name="connsiteX2" fmla="*/ 209 w 209"/>
                <a:gd name="connsiteY2" fmla="*/ 0 h 174"/>
                <a:gd name="connsiteX3" fmla="*/ 0 w 209"/>
                <a:gd name="connsiteY3" fmla="*/ 115 h 174"/>
                <a:gd name="connsiteX4" fmla="*/ 73 w 209"/>
                <a:gd name="connsiteY4" fmla="*/ 174 h 174"/>
                <a:gd name="connsiteX0" fmla="*/ 73 w 209"/>
                <a:gd name="connsiteY0" fmla="*/ 174 h 174"/>
                <a:gd name="connsiteX1" fmla="*/ 207 w 209"/>
                <a:gd name="connsiteY1" fmla="*/ 96 h 174"/>
                <a:gd name="connsiteX2" fmla="*/ 209 w 209"/>
                <a:gd name="connsiteY2" fmla="*/ 0 h 174"/>
                <a:gd name="connsiteX3" fmla="*/ 0 w 209"/>
                <a:gd name="connsiteY3" fmla="*/ 115 h 174"/>
                <a:gd name="connsiteX4" fmla="*/ 73 w 209"/>
                <a:gd name="connsiteY4" fmla="*/ 174 h 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" h="174">
                  <a:moveTo>
                    <a:pt x="73" y="174"/>
                  </a:moveTo>
                  <a:cubicBezTo>
                    <a:pt x="106" y="130"/>
                    <a:pt x="155" y="103"/>
                    <a:pt x="207" y="96"/>
                  </a:cubicBezTo>
                  <a:cubicBezTo>
                    <a:pt x="208" y="64"/>
                    <a:pt x="208" y="32"/>
                    <a:pt x="209" y="0"/>
                  </a:cubicBezTo>
                  <a:cubicBezTo>
                    <a:pt x="124" y="7"/>
                    <a:pt x="49" y="51"/>
                    <a:pt x="0" y="115"/>
                  </a:cubicBezTo>
                  <a:cubicBezTo>
                    <a:pt x="24" y="135"/>
                    <a:pt x="49" y="154"/>
                    <a:pt x="73" y="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481638" y="2557462"/>
              <a:ext cx="854075" cy="1374504"/>
            </a:xfrm>
            <a:custGeom>
              <a:avLst/>
              <a:gdLst>
                <a:gd name="connsiteX0" fmla="*/ 0 w 143"/>
                <a:gd name="connsiteY0" fmla="*/ 59 h 230"/>
                <a:gd name="connsiteX1" fmla="*/ 47 w 143"/>
                <a:gd name="connsiteY1" fmla="*/ 206 h 230"/>
                <a:gd name="connsiteX2" fmla="*/ 140 w 143"/>
                <a:gd name="connsiteY2" fmla="*/ 230 h 230"/>
                <a:gd name="connsiteX3" fmla="*/ 143 w 143"/>
                <a:gd name="connsiteY3" fmla="*/ 188 h 230"/>
                <a:gd name="connsiteX4" fmla="*/ 74 w 143"/>
                <a:gd name="connsiteY4" fmla="*/ 0 h 230"/>
                <a:gd name="connsiteX5" fmla="*/ 63 w 143"/>
                <a:gd name="connsiteY5" fmla="*/ 62 h 230"/>
                <a:gd name="connsiteX6" fmla="*/ 0 w 143"/>
                <a:gd name="connsiteY6" fmla="*/ 59 h 230"/>
                <a:gd name="connsiteX0" fmla="*/ 0 w 143"/>
                <a:gd name="connsiteY0" fmla="*/ 80 h 251"/>
                <a:gd name="connsiteX1" fmla="*/ 47 w 143"/>
                <a:gd name="connsiteY1" fmla="*/ 227 h 251"/>
                <a:gd name="connsiteX2" fmla="*/ 140 w 143"/>
                <a:gd name="connsiteY2" fmla="*/ 251 h 251"/>
                <a:gd name="connsiteX3" fmla="*/ 143 w 143"/>
                <a:gd name="connsiteY3" fmla="*/ 209 h 251"/>
                <a:gd name="connsiteX4" fmla="*/ 74 w 143"/>
                <a:gd name="connsiteY4" fmla="*/ 21 h 251"/>
                <a:gd name="connsiteX5" fmla="*/ 0 w 143"/>
                <a:gd name="connsiteY5" fmla="*/ 80 h 251"/>
                <a:gd name="connsiteX0" fmla="*/ 0 w 143"/>
                <a:gd name="connsiteY0" fmla="*/ 59 h 230"/>
                <a:gd name="connsiteX1" fmla="*/ 47 w 143"/>
                <a:gd name="connsiteY1" fmla="*/ 206 h 230"/>
                <a:gd name="connsiteX2" fmla="*/ 140 w 143"/>
                <a:gd name="connsiteY2" fmla="*/ 230 h 230"/>
                <a:gd name="connsiteX3" fmla="*/ 143 w 143"/>
                <a:gd name="connsiteY3" fmla="*/ 188 h 230"/>
                <a:gd name="connsiteX4" fmla="*/ 74 w 143"/>
                <a:gd name="connsiteY4" fmla="*/ 0 h 230"/>
                <a:gd name="connsiteX5" fmla="*/ 0 w 143"/>
                <a:gd name="connsiteY5" fmla="*/ 59 h 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" h="230">
                  <a:moveTo>
                    <a:pt x="0" y="59"/>
                  </a:moveTo>
                  <a:cubicBezTo>
                    <a:pt x="35" y="99"/>
                    <a:pt x="52" y="153"/>
                    <a:pt x="47" y="206"/>
                  </a:cubicBezTo>
                  <a:lnTo>
                    <a:pt x="140" y="230"/>
                  </a:lnTo>
                  <a:cubicBezTo>
                    <a:pt x="142" y="216"/>
                    <a:pt x="143" y="202"/>
                    <a:pt x="143" y="188"/>
                  </a:cubicBezTo>
                  <a:cubicBezTo>
                    <a:pt x="143" y="117"/>
                    <a:pt x="117" y="51"/>
                    <a:pt x="74" y="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827338" y="2707175"/>
              <a:ext cx="738187" cy="1406039"/>
            </a:xfrm>
            <a:custGeom>
              <a:avLst/>
              <a:gdLst>
                <a:gd name="connsiteX0" fmla="*/ 101 w 123"/>
                <a:gd name="connsiteY0" fmla="*/ 214 h 235"/>
                <a:gd name="connsiteX1" fmla="*/ 121 w 123"/>
                <a:gd name="connsiteY1" fmla="*/ 64 h 235"/>
                <a:gd name="connsiteX2" fmla="*/ 123 w 123"/>
                <a:gd name="connsiteY2" fmla="*/ 61 h 235"/>
                <a:gd name="connsiteX3" fmla="*/ 50 w 123"/>
                <a:gd name="connsiteY3" fmla="*/ 0 h 235"/>
                <a:gd name="connsiteX4" fmla="*/ 0 w 123"/>
                <a:gd name="connsiteY4" fmla="*/ 163 h 235"/>
                <a:gd name="connsiteX5" fmla="*/ 9 w 123"/>
                <a:gd name="connsiteY5" fmla="*/ 235 h 235"/>
                <a:gd name="connsiteX6" fmla="*/ 46 w 123"/>
                <a:gd name="connsiteY6" fmla="*/ 184 h 235"/>
                <a:gd name="connsiteX7" fmla="*/ 101 w 123"/>
                <a:gd name="connsiteY7" fmla="*/ 214 h 235"/>
                <a:gd name="connsiteX0" fmla="*/ 101 w 123"/>
                <a:gd name="connsiteY0" fmla="*/ 214 h 243"/>
                <a:gd name="connsiteX1" fmla="*/ 121 w 123"/>
                <a:gd name="connsiteY1" fmla="*/ 64 h 243"/>
                <a:gd name="connsiteX2" fmla="*/ 123 w 123"/>
                <a:gd name="connsiteY2" fmla="*/ 61 h 243"/>
                <a:gd name="connsiteX3" fmla="*/ 50 w 123"/>
                <a:gd name="connsiteY3" fmla="*/ 0 h 243"/>
                <a:gd name="connsiteX4" fmla="*/ 0 w 123"/>
                <a:gd name="connsiteY4" fmla="*/ 163 h 243"/>
                <a:gd name="connsiteX5" fmla="*/ 9 w 123"/>
                <a:gd name="connsiteY5" fmla="*/ 235 h 243"/>
                <a:gd name="connsiteX6" fmla="*/ 101 w 123"/>
                <a:gd name="connsiteY6" fmla="*/ 214 h 243"/>
                <a:gd name="connsiteX0" fmla="*/ 101 w 123"/>
                <a:gd name="connsiteY0" fmla="*/ 214 h 235"/>
                <a:gd name="connsiteX1" fmla="*/ 121 w 123"/>
                <a:gd name="connsiteY1" fmla="*/ 64 h 235"/>
                <a:gd name="connsiteX2" fmla="*/ 123 w 123"/>
                <a:gd name="connsiteY2" fmla="*/ 61 h 235"/>
                <a:gd name="connsiteX3" fmla="*/ 50 w 123"/>
                <a:gd name="connsiteY3" fmla="*/ 0 h 235"/>
                <a:gd name="connsiteX4" fmla="*/ 0 w 123"/>
                <a:gd name="connsiteY4" fmla="*/ 163 h 235"/>
                <a:gd name="connsiteX5" fmla="*/ 9 w 123"/>
                <a:gd name="connsiteY5" fmla="*/ 235 h 235"/>
                <a:gd name="connsiteX6" fmla="*/ 101 w 123"/>
                <a:gd name="connsiteY6" fmla="*/ 214 h 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" h="235">
                  <a:moveTo>
                    <a:pt x="101" y="214"/>
                  </a:moveTo>
                  <a:cubicBezTo>
                    <a:pt x="88" y="165"/>
                    <a:pt x="94" y="111"/>
                    <a:pt x="121" y="64"/>
                  </a:cubicBezTo>
                  <a:cubicBezTo>
                    <a:pt x="122" y="63"/>
                    <a:pt x="122" y="62"/>
                    <a:pt x="123" y="61"/>
                  </a:cubicBezTo>
                  <a:lnTo>
                    <a:pt x="50" y="0"/>
                  </a:lnTo>
                  <a:cubicBezTo>
                    <a:pt x="18" y="46"/>
                    <a:pt x="0" y="103"/>
                    <a:pt x="0" y="163"/>
                  </a:cubicBezTo>
                  <a:cubicBezTo>
                    <a:pt x="0" y="188"/>
                    <a:pt x="3" y="212"/>
                    <a:pt x="9" y="235"/>
                  </a:cubicBezTo>
                  <a:lnTo>
                    <a:pt x="101" y="214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3954593" y="4727575"/>
              <a:ext cx="1430207" cy="708025"/>
            </a:xfrm>
            <a:custGeom>
              <a:avLst/>
              <a:gdLst>
                <a:gd name="connsiteX0" fmla="*/ 198 w 239"/>
                <a:gd name="connsiteY0" fmla="*/ 0 h 118"/>
                <a:gd name="connsiteX1" fmla="*/ 43 w 239"/>
                <a:gd name="connsiteY1" fmla="*/ 14 h 118"/>
                <a:gd name="connsiteX2" fmla="*/ 0 w 239"/>
                <a:gd name="connsiteY2" fmla="*/ 99 h 118"/>
                <a:gd name="connsiteX3" fmla="*/ 105 w 239"/>
                <a:gd name="connsiteY3" fmla="*/ 118 h 118"/>
                <a:gd name="connsiteX4" fmla="*/ 239 w 239"/>
                <a:gd name="connsiteY4" fmla="*/ 86 h 118"/>
                <a:gd name="connsiteX5" fmla="*/ 181 w 239"/>
                <a:gd name="connsiteY5" fmla="*/ 61 h 118"/>
                <a:gd name="connsiteX6" fmla="*/ 198 w 239"/>
                <a:gd name="connsiteY6" fmla="*/ 0 h 118"/>
                <a:gd name="connsiteX0" fmla="*/ 198 w 239"/>
                <a:gd name="connsiteY0" fmla="*/ 0 h 118"/>
                <a:gd name="connsiteX1" fmla="*/ 43 w 239"/>
                <a:gd name="connsiteY1" fmla="*/ 14 h 118"/>
                <a:gd name="connsiteX2" fmla="*/ 0 w 239"/>
                <a:gd name="connsiteY2" fmla="*/ 99 h 118"/>
                <a:gd name="connsiteX3" fmla="*/ 105 w 239"/>
                <a:gd name="connsiteY3" fmla="*/ 118 h 118"/>
                <a:gd name="connsiteX4" fmla="*/ 239 w 239"/>
                <a:gd name="connsiteY4" fmla="*/ 86 h 118"/>
                <a:gd name="connsiteX5" fmla="*/ 181 w 239"/>
                <a:gd name="connsiteY5" fmla="*/ 61 h 118"/>
                <a:gd name="connsiteX6" fmla="*/ 198 w 239"/>
                <a:gd name="connsiteY6" fmla="*/ 0 h 118"/>
                <a:gd name="connsiteX0" fmla="*/ 198 w 239"/>
                <a:gd name="connsiteY0" fmla="*/ 0 h 118"/>
                <a:gd name="connsiteX1" fmla="*/ 43 w 239"/>
                <a:gd name="connsiteY1" fmla="*/ 14 h 118"/>
                <a:gd name="connsiteX2" fmla="*/ 0 w 239"/>
                <a:gd name="connsiteY2" fmla="*/ 99 h 118"/>
                <a:gd name="connsiteX3" fmla="*/ 105 w 239"/>
                <a:gd name="connsiteY3" fmla="*/ 118 h 118"/>
                <a:gd name="connsiteX4" fmla="*/ 239 w 239"/>
                <a:gd name="connsiteY4" fmla="*/ 86 h 118"/>
                <a:gd name="connsiteX5" fmla="*/ 198 w 239"/>
                <a:gd name="connsiteY5" fmla="*/ 0 h 118"/>
                <a:gd name="connsiteX0" fmla="*/ 198 w 239"/>
                <a:gd name="connsiteY0" fmla="*/ 0 h 118"/>
                <a:gd name="connsiteX1" fmla="*/ 43 w 239"/>
                <a:gd name="connsiteY1" fmla="*/ 14 h 118"/>
                <a:gd name="connsiteX2" fmla="*/ 0 w 239"/>
                <a:gd name="connsiteY2" fmla="*/ 99 h 118"/>
                <a:gd name="connsiteX3" fmla="*/ 105 w 239"/>
                <a:gd name="connsiteY3" fmla="*/ 118 h 118"/>
                <a:gd name="connsiteX4" fmla="*/ 239 w 239"/>
                <a:gd name="connsiteY4" fmla="*/ 86 h 118"/>
                <a:gd name="connsiteX5" fmla="*/ 198 w 239"/>
                <a:gd name="connsiteY5" fmla="*/ 0 h 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" h="118">
                  <a:moveTo>
                    <a:pt x="198" y="0"/>
                  </a:moveTo>
                  <a:cubicBezTo>
                    <a:pt x="151" y="25"/>
                    <a:pt x="95" y="31"/>
                    <a:pt x="43" y="14"/>
                  </a:cubicBezTo>
                  <a:cubicBezTo>
                    <a:pt x="29" y="42"/>
                    <a:pt x="14" y="71"/>
                    <a:pt x="0" y="99"/>
                  </a:cubicBezTo>
                  <a:cubicBezTo>
                    <a:pt x="32" y="111"/>
                    <a:pt x="68" y="118"/>
                    <a:pt x="105" y="118"/>
                  </a:cubicBezTo>
                  <a:cubicBezTo>
                    <a:pt x="153" y="118"/>
                    <a:pt x="198" y="107"/>
                    <a:pt x="239" y="86"/>
                  </a:cubicBezTo>
                  <a:cubicBezTo>
                    <a:pt x="225" y="57"/>
                    <a:pt x="212" y="29"/>
                    <a:pt x="1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96863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234250" y="3903663"/>
              <a:ext cx="1066539" cy="1292225"/>
            </a:xfrm>
            <a:custGeom>
              <a:avLst/>
              <a:gdLst>
                <a:gd name="connsiteX0" fmla="*/ 103 w 195"/>
                <a:gd name="connsiteY0" fmla="*/ 0 h 216"/>
                <a:gd name="connsiteX1" fmla="*/ 80 w 195"/>
                <a:gd name="connsiteY1" fmla="*/ 62 h 216"/>
                <a:gd name="connsiteX2" fmla="*/ 17 w 195"/>
                <a:gd name="connsiteY2" fmla="*/ 129 h 216"/>
                <a:gd name="connsiteX3" fmla="*/ 0 w 195"/>
                <a:gd name="connsiteY3" fmla="*/ 192 h 216"/>
                <a:gd name="connsiteX4" fmla="*/ 56 w 195"/>
                <a:gd name="connsiteY4" fmla="*/ 216 h 216"/>
                <a:gd name="connsiteX5" fmla="*/ 195 w 195"/>
                <a:gd name="connsiteY5" fmla="*/ 21 h 216"/>
                <a:gd name="connsiteX6" fmla="*/ 103 w 195"/>
                <a:gd name="connsiteY6" fmla="*/ 0 h 216"/>
                <a:gd name="connsiteX0" fmla="*/ 90 w 182"/>
                <a:gd name="connsiteY0" fmla="*/ 0 h 234"/>
                <a:gd name="connsiteX1" fmla="*/ 67 w 182"/>
                <a:gd name="connsiteY1" fmla="*/ 62 h 234"/>
                <a:gd name="connsiteX2" fmla="*/ 4 w 182"/>
                <a:gd name="connsiteY2" fmla="*/ 129 h 234"/>
                <a:gd name="connsiteX3" fmla="*/ 43 w 182"/>
                <a:gd name="connsiteY3" fmla="*/ 216 h 234"/>
                <a:gd name="connsiteX4" fmla="*/ 182 w 182"/>
                <a:gd name="connsiteY4" fmla="*/ 21 h 234"/>
                <a:gd name="connsiteX5" fmla="*/ 90 w 182"/>
                <a:gd name="connsiteY5" fmla="*/ 0 h 234"/>
                <a:gd name="connsiteX0" fmla="*/ 86 w 178"/>
                <a:gd name="connsiteY0" fmla="*/ 0 h 216"/>
                <a:gd name="connsiteX1" fmla="*/ 63 w 178"/>
                <a:gd name="connsiteY1" fmla="*/ 62 h 216"/>
                <a:gd name="connsiteX2" fmla="*/ 0 w 178"/>
                <a:gd name="connsiteY2" fmla="*/ 129 h 216"/>
                <a:gd name="connsiteX3" fmla="*/ 39 w 178"/>
                <a:gd name="connsiteY3" fmla="*/ 216 h 216"/>
                <a:gd name="connsiteX4" fmla="*/ 178 w 178"/>
                <a:gd name="connsiteY4" fmla="*/ 21 h 216"/>
                <a:gd name="connsiteX5" fmla="*/ 86 w 178"/>
                <a:gd name="connsiteY5" fmla="*/ 0 h 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" h="216">
                  <a:moveTo>
                    <a:pt x="86" y="0"/>
                  </a:moveTo>
                  <a:cubicBezTo>
                    <a:pt x="82" y="21"/>
                    <a:pt x="74" y="43"/>
                    <a:pt x="63" y="62"/>
                  </a:cubicBezTo>
                  <a:cubicBezTo>
                    <a:pt x="47" y="90"/>
                    <a:pt x="25" y="112"/>
                    <a:pt x="0" y="129"/>
                  </a:cubicBezTo>
                  <a:lnTo>
                    <a:pt x="39" y="216"/>
                  </a:lnTo>
                  <a:cubicBezTo>
                    <a:pt x="110" y="174"/>
                    <a:pt x="161" y="104"/>
                    <a:pt x="178" y="21"/>
                  </a:cubicBezTo>
                  <a:lnTo>
                    <a:pt x="86" y="0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2" name="Picture 5" descr="EPWP letterhead temp-1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3343533" y="2720184"/>
            <a:ext cx="2485767" cy="8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3" name="Line 33"/>
          <p:cNvSpPr>
            <a:spLocks noChangeShapeType="1"/>
          </p:cNvSpPr>
          <p:nvPr/>
        </p:nvSpPr>
        <p:spPr bwMode="gray">
          <a:xfrm>
            <a:off x="6700838" y="3641220"/>
            <a:ext cx="2443162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ZA">
              <a:latin typeface="Arial Narrow" pitchFamily="34" charset="0"/>
            </a:endParaRP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gray">
          <a:xfrm>
            <a:off x="208139" y="2601802"/>
            <a:ext cx="23256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ZA" sz="1400" dirty="0" smtClean="0">
                <a:latin typeface="Arial Narrow" pitchFamily="34" charset="0"/>
              </a:rPr>
              <a:t>Internationally, PEPs are seen as part </a:t>
            </a:r>
            <a:r>
              <a:rPr lang="en-ZA" sz="1400" dirty="0" smtClean="0">
                <a:solidFill>
                  <a:srgbClr val="C00000"/>
                </a:solidFill>
                <a:latin typeface="Arial Narrow" pitchFamily="34" charset="0"/>
              </a:rPr>
              <a:t>of </a:t>
            </a:r>
            <a:r>
              <a:rPr lang="en-ZA" sz="1400" b="1" dirty="0" smtClean="0">
                <a:solidFill>
                  <a:srgbClr val="C00000"/>
                </a:solidFill>
                <a:latin typeface="Arial Narrow" pitchFamily="34" charset="0"/>
              </a:rPr>
              <a:t>on-going employment and social protection policies </a:t>
            </a:r>
            <a:r>
              <a:rPr lang="en-ZA" sz="1400" dirty="0" smtClean="0">
                <a:latin typeface="Arial Narrow" pitchFamily="34" charset="0"/>
              </a:rPr>
              <a:t>used to create short-medium employment opportunities for vulnerable groups in society.</a:t>
            </a:r>
            <a:endParaRPr lang="en-ZA" sz="1500" dirty="0" smtClean="0">
              <a:latin typeface="Arial Narrow" pitchFamily="34" charset="0"/>
            </a:endParaRPr>
          </a:p>
        </p:txBody>
      </p:sp>
      <p:pic>
        <p:nvPicPr>
          <p:cNvPr id="39" name="Picture 5" descr="EPWP letterhead temp-1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0CF4E-A45A-4DFA-8879-BE83D50529C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-26318" y="36042"/>
            <a:ext cx="8846790" cy="6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ZA" sz="2000" b="1" kern="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Strategic Intent of EPWP </a:t>
            </a:r>
            <a:endParaRPr lang="en-ZA" sz="2000" b="1" kern="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sz="2000" b="1" kern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 </a:t>
            </a:r>
            <a:r>
              <a:rPr lang="en-ZA" sz="2000" b="1" kern="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Part of Public Employment Programmes </a:t>
            </a:r>
            <a:endParaRPr lang="en-ZA" sz="2000" b="1" kern="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6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-26318" y="836712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83768" y="731838"/>
          <a:ext cx="8839200" cy="414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998984"/>
            <a:ext cx="4855840" cy="4936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EPWP’s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 contribution comes through providing all three of these outcomes- but there are trade-offs involved when one tries to maximize 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Minimum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</a:t>
            </a:r>
            <a:r>
              <a:rPr lang="en-US" sz="2000" noProof="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 and the exemption of EPWP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EPWP wages and the fear of job displacement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Challenge to meet the EPWP Phase 3 targets (WO, Youth and People with Disability)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Scaling up EPWP during Phase 4 while we can’t meet the Phase 3 targets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5" descr="EPWP letterhead temp-1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26318" y="36042"/>
            <a:ext cx="8846790" cy="6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ZA" sz="2400" b="1" kern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“</a:t>
            </a:r>
            <a:r>
              <a:rPr lang="en-ZA" sz="2400" b="1" kern="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trilemma</a:t>
            </a:r>
            <a:r>
              <a:rPr lang="en-ZA" sz="2400" b="1" kern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 facing EPWP – a reality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-26318" y="686445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b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490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4968552"/>
          </a:xfrm>
        </p:spPr>
        <p:txBody>
          <a:bodyPr/>
          <a:lstStyle/>
          <a:p>
            <a:r>
              <a:rPr lang="en-ZA" sz="5400" dirty="0" smtClean="0"/>
              <a:t>Thank You!</a:t>
            </a: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400" dirty="0"/>
              <a:t/>
            </a:r>
            <a:br>
              <a:rPr lang="en-ZA" sz="1400" dirty="0"/>
            </a:b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400" dirty="0"/>
              <a:t/>
            </a:r>
            <a:br>
              <a:rPr lang="en-ZA" sz="1400" dirty="0"/>
            </a:br>
            <a:r>
              <a:rPr lang="en-ZA" sz="1400" dirty="0"/>
              <a:t/>
            </a:r>
            <a:br>
              <a:rPr lang="en-ZA" sz="1400" dirty="0"/>
            </a:br>
            <a:r>
              <a:rPr lang="en-ZA" sz="2400" dirty="0" smtClean="0"/>
              <a:t>Enquiries:</a:t>
            </a:r>
            <a:br>
              <a:rPr lang="en-ZA" sz="2400" dirty="0" smtClean="0"/>
            </a:br>
            <a:r>
              <a:rPr lang="en-ZA" sz="2400" dirty="0" smtClean="0"/>
              <a:t> </a:t>
            </a: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400" dirty="0" err="1" smtClean="0"/>
              <a:t>Dr</a:t>
            </a:r>
            <a:r>
              <a:rPr lang="en-ZA" sz="1400" dirty="0" err="1"/>
              <a:t>.</a:t>
            </a:r>
            <a:r>
              <a:rPr lang="en-ZA" sz="1400" dirty="0"/>
              <a:t> Eric </a:t>
            </a:r>
            <a:r>
              <a:rPr lang="en-ZA" sz="1400" dirty="0" err="1"/>
              <a:t>Nndavheleseni</a:t>
            </a:r>
            <a:r>
              <a:rPr lang="en-ZA" sz="1400" dirty="0"/>
              <a:t> Musekene</a:t>
            </a:r>
            <a:br>
              <a:rPr lang="en-ZA" sz="1400" dirty="0"/>
            </a:br>
            <a:r>
              <a:rPr lang="en-ZA" sz="1400" dirty="0"/>
              <a:t>Chief Director: EPWP Monitoring and Evaluation </a:t>
            </a: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400" dirty="0"/>
              <a:t>Expanded Public Works Programme</a:t>
            </a:r>
            <a:br>
              <a:rPr lang="en-ZA" sz="1400" dirty="0"/>
            </a:br>
            <a:r>
              <a:rPr lang="en-ZA" sz="1400" dirty="0" smtClean="0"/>
              <a:t/>
            </a:r>
            <a:br>
              <a:rPr lang="en-ZA" sz="1400" dirty="0" smtClean="0"/>
            </a:br>
            <a:r>
              <a:rPr lang="en-ZA" sz="1400" dirty="0" smtClean="0"/>
              <a:t>Address</a:t>
            </a:r>
            <a:r>
              <a:rPr lang="en-ZA" sz="1400" dirty="0"/>
              <a:t>: Room 438. 4th floor, 266 Pretorius Street, Centre Walk Office East Block</a:t>
            </a:r>
            <a:br>
              <a:rPr lang="en-ZA" sz="1400" dirty="0"/>
            </a:br>
            <a:r>
              <a:rPr lang="en-ZA" sz="1400" dirty="0"/>
              <a:t> </a:t>
            </a:r>
            <a:br>
              <a:rPr lang="en-ZA" sz="1400" dirty="0"/>
            </a:br>
            <a:r>
              <a:rPr lang="en-ZA" sz="1400" dirty="0"/>
              <a:t>Tel: 012 492 1470</a:t>
            </a:r>
            <a:br>
              <a:rPr lang="en-ZA" sz="1400" dirty="0"/>
            </a:br>
            <a:r>
              <a:rPr lang="en-ZA" sz="1400" dirty="0"/>
              <a:t>Cell: 082 739 9549</a:t>
            </a:r>
            <a:br>
              <a:rPr lang="en-ZA" sz="1400" dirty="0"/>
            </a:br>
            <a:r>
              <a:rPr lang="en-ZA" sz="1400" dirty="0"/>
              <a:t>Email: </a:t>
            </a:r>
            <a:r>
              <a:rPr lang="en-ZA" sz="1400" u="sng" dirty="0">
                <a:hlinkClick r:id="rId2"/>
              </a:rPr>
              <a:t>eric.musekene@dpw.gov.za</a:t>
            </a:r>
            <a:r>
              <a:rPr lang="en-ZA" sz="1400" dirty="0"/>
              <a:t/>
            </a:r>
            <a:br>
              <a:rPr lang="en-ZA" sz="1400" dirty="0"/>
            </a:b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5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6" y="764704"/>
            <a:ext cx="345638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/>
            <a:r>
              <a:rPr lang="en-ZA" altLang="en-US" sz="2200" kern="0" dirty="0" smtClean="0">
                <a:latin typeface="Arial Narrow" panose="020B0606020202030204" pitchFamily="34" charset="0"/>
              </a:rPr>
              <a:t>The </a:t>
            </a:r>
            <a:r>
              <a:rPr lang="en-ZA" altLang="en-US" sz="2200" kern="0" dirty="0">
                <a:latin typeface="Arial Narrow" panose="020B0606020202030204" pitchFamily="34" charset="0"/>
              </a:rPr>
              <a:t>Environment and Culture sector </a:t>
            </a:r>
            <a:r>
              <a:rPr lang="en-ZA" altLang="en-US" sz="2200" kern="0" dirty="0" smtClean="0">
                <a:latin typeface="Arial Narrow" panose="020B0606020202030204" pitchFamily="34" charset="0"/>
              </a:rPr>
              <a:t>reported a total of 891 497 work  opportunities to date against the 1,1 million work opportunities. This translates to 77% of the 5-year target .</a:t>
            </a:r>
          </a:p>
          <a:p>
            <a:pPr marL="182563" indent="-182563"/>
            <a:r>
              <a:rPr lang="en-ZA" altLang="en-US" sz="2200" kern="0" dirty="0" smtClean="0">
                <a:latin typeface="Arial Narrow" panose="020B0606020202030204" pitchFamily="34" charset="0"/>
              </a:rPr>
              <a:t>The sector has a total shortfall of 260 007 work opportunities.</a:t>
            </a:r>
          </a:p>
          <a:p>
            <a:pPr marL="0" indent="0">
              <a:buNone/>
            </a:pPr>
            <a:endParaRPr lang="en-ZA" altLang="en-US" sz="1800" kern="0" dirty="0" smtClean="0"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9170318" cy="656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Environment and Culture Sector Performance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5496" y="69269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92337"/>
              </p:ext>
            </p:extLst>
          </p:nvPr>
        </p:nvGraphicFramePr>
        <p:xfrm>
          <a:off x="35500" y="4221087"/>
          <a:ext cx="9108500" cy="1773555"/>
        </p:xfrm>
        <a:graphic>
          <a:graphicData uri="http://schemas.openxmlformats.org/drawingml/2006/table">
            <a:tbl>
              <a:tblPr/>
              <a:tblGrid>
                <a:gridCol w="1821700"/>
                <a:gridCol w="1821700"/>
                <a:gridCol w="1821700"/>
                <a:gridCol w="1821700"/>
                <a:gridCol w="1821700"/>
              </a:tblGrid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 / Surplus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2014_15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-81 423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 (q2)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-105 775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1 151 504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891 497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-260 007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764704"/>
            <a:ext cx="55801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5" y="742641"/>
            <a:ext cx="3853507" cy="31184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/>
            <a:r>
              <a:rPr lang="en-ZA" altLang="en-US" sz="2400" kern="0" dirty="0" smtClean="0">
                <a:latin typeface="Arial Narrow" panose="020B0606020202030204" pitchFamily="34" charset="0"/>
              </a:rPr>
              <a:t>The Social sector reported a total of 828 227 work opportunities to date against the 1 million work opportunities. This translates to 80% of the 5-year target.</a:t>
            </a:r>
          </a:p>
          <a:p>
            <a:pPr marL="182563" indent="-182563"/>
            <a:r>
              <a:rPr lang="en-ZA" altLang="en-US" sz="2400" kern="0" dirty="0" smtClean="0">
                <a:latin typeface="Arial Narrow" panose="020B0606020202030204" pitchFamily="34" charset="0"/>
              </a:rPr>
              <a:t>The sector has a total shortfall of 210 702 work opportunities..</a:t>
            </a:r>
          </a:p>
          <a:p>
            <a:pPr marL="0" indent="0">
              <a:buNone/>
            </a:pPr>
            <a:endParaRPr lang="en-ZA" altLang="en-US" sz="1800" kern="0" dirty="0" smtClean="0"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9170318" cy="656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 Sector Performance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5496" y="69269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5" descr="EPWP letterhead temp-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50402"/>
              </p:ext>
            </p:extLst>
          </p:nvPr>
        </p:nvGraphicFramePr>
        <p:xfrm>
          <a:off x="35497" y="3961038"/>
          <a:ext cx="9073005" cy="1988242"/>
        </p:xfrm>
        <a:graphic>
          <a:graphicData uri="http://schemas.openxmlformats.org/drawingml/2006/table">
            <a:tbl>
              <a:tblPr/>
              <a:tblGrid>
                <a:gridCol w="1814601"/>
                <a:gridCol w="1814601"/>
                <a:gridCol w="1814601"/>
                <a:gridCol w="1814601"/>
                <a:gridCol w="1814601"/>
              </a:tblGrid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 / Surplus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2014_15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-91 936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-56 962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 (q2)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-58 345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1 038 929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-210 702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03" y="737036"/>
            <a:ext cx="5219501" cy="31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64704"/>
            <a:ext cx="3635896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600"/>
              </a:spcAft>
            </a:pPr>
            <a:r>
              <a:rPr lang="en-ZA" altLang="en-US" sz="2000" kern="0" dirty="0" smtClean="0">
                <a:latin typeface="Arial Narrow" panose="020B0606020202030204" pitchFamily="34" charset="0"/>
              </a:rPr>
              <a:t>The Non-state sector Community Works Programme reported a total of 912 412 work opportunities to date against the 1,4 million work opportunities, which translates to 62% of the 5-year target.</a:t>
            </a:r>
          </a:p>
          <a:p>
            <a:pPr marL="182563" indent="-182563">
              <a:spcAft>
                <a:spcPts val="600"/>
              </a:spcAft>
            </a:pPr>
            <a:r>
              <a:rPr lang="en-ZA" altLang="en-US" sz="2000" kern="0" dirty="0" smtClean="0">
                <a:latin typeface="Arial Narrow" panose="020B0606020202030204" pitchFamily="34" charset="0"/>
              </a:rPr>
              <a:t>The sector has a total shortfall of 557 588 work opportunities to achieve the 5 year target.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9133806" cy="656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Community Works Programme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-36512" y="692696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62037"/>
              </p:ext>
            </p:extLst>
          </p:nvPr>
        </p:nvGraphicFramePr>
        <p:xfrm>
          <a:off x="0" y="4061768"/>
          <a:ext cx="9107490" cy="1859530"/>
        </p:xfrm>
        <a:graphic>
          <a:graphicData uri="http://schemas.openxmlformats.org/drawingml/2006/table">
            <a:tbl>
              <a:tblPr/>
              <a:tblGrid>
                <a:gridCol w="1821498"/>
                <a:gridCol w="1821498"/>
                <a:gridCol w="1821498"/>
                <a:gridCol w="1821498"/>
                <a:gridCol w="1821498"/>
              </a:tblGrid>
              <a:tr h="33934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 / Surplus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2014_15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-254 682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-195 736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 (q2)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-143 252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912 412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-557 588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148" y="757070"/>
            <a:ext cx="5381340" cy="32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5" descr="EPWP letterhead temp-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b="12849"/>
          <a:stretch>
            <a:fillRect/>
          </a:stretch>
        </p:blipFill>
        <p:spPr bwMode="auto">
          <a:xfrm>
            <a:off x="6011863" y="6146800"/>
            <a:ext cx="1943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8ED80-FAD6-4662-8BB2-D82FBEC69BA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764704"/>
            <a:ext cx="3635896" cy="3126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600"/>
              </a:spcAft>
            </a:pPr>
            <a:r>
              <a:rPr lang="en-ZA" altLang="en-US" sz="2100" kern="0" dirty="0" smtClean="0">
                <a:latin typeface="Arial Narrow" panose="020B0606020202030204" pitchFamily="34" charset="0"/>
              </a:rPr>
              <a:t>The Non-state sector Non-Profit Organizations reported a total of 285 692 work opportunities to date against the 267 000 work opportunities target. This translate to 107% of the 5-year target. </a:t>
            </a:r>
          </a:p>
          <a:p>
            <a:pPr marL="182563" indent="-182563">
              <a:spcAft>
                <a:spcPts val="600"/>
              </a:spcAft>
            </a:pPr>
            <a:r>
              <a:rPr lang="en-ZA" altLang="en-US" sz="2100" kern="0" dirty="0" smtClean="0">
                <a:latin typeface="Arial Narrow" panose="020B0606020202030204" pitchFamily="34" charset="0"/>
              </a:rPr>
              <a:t>The sector reported a surplus of 18 692 work opportunities.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26318" y="36042"/>
            <a:ext cx="9170318" cy="6566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Non-Profit Organizations (NPOs)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-36512" y="692696"/>
            <a:ext cx="918051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ZA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70339"/>
              </p:ext>
            </p:extLst>
          </p:nvPr>
        </p:nvGraphicFramePr>
        <p:xfrm>
          <a:off x="0" y="3933056"/>
          <a:ext cx="9144000" cy="198824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 / Surplus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2014_15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 (q2)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529" y="764704"/>
            <a:ext cx="5465471" cy="31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1S2ki89DUSYK77C_J.E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Amt6bW.v0GVs6VrS8E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SOP..ZZQkOYd4B7A6Em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koMXJRkG3.zaa7YhF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IQk5nvBOE21892dJfcv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7FRMCKJc00S_mWPfBcWE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sKC2jM95kaMNV.3gLdRXQ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40543</TotalTime>
  <Words>2459</Words>
  <Application>Microsoft Office PowerPoint</Application>
  <PresentationFormat>On-screen Show (4:3)</PresentationFormat>
  <Paragraphs>529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Arial Unicode MS</vt:lpstr>
      <vt:lpstr>MS Mincho</vt:lpstr>
      <vt:lpstr>ＭＳ Ｐゴシック</vt:lpstr>
      <vt:lpstr>Arial</vt:lpstr>
      <vt:lpstr>Arial Black</vt:lpstr>
      <vt:lpstr>Arial Narrow</vt:lpstr>
      <vt:lpstr>Calibri</vt:lpstr>
      <vt:lpstr>Lucida Grande</vt:lpstr>
      <vt:lpstr>Times</vt:lpstr>
      <vt:lpstr>Times New Roman</vt:lpstr>
      <vt:lpstr>Trebuchet MS</vt:lpstr>
      <vt:lpstr>Wingdings</vt:lpstr>
      <vt:lpstr>Default Design</vt:lpstr>
      <vt:lpstr>3_Blank</vt:lpstr>
      <vt:lpstr>3_Default Design</vt:lpstr>
      <vt:lpstr>Expanded Public Works Programme</vt:lpstr>
      <vt:lpstr>Presentation Outline</vt:lpstr>
      <vt:lpstr>EPWP Phase 3 WO targets</vt:lpstr>
      <vt:lpstr>Performance against 5-year WO targets by sector</vt:lpstr>
      <vt:lpstr>Infrastructure Sector Performance</vt:lpstr>
      <vt:lpstr>Environment and Culture Sector Performance</vt:lpstr>
      <vt:lpstr>Social Sector Performance</vt:lpstr>
      <vt:lpstr>Community Works Programme</vt:lpstr>
      <vt:lpstr>Non-Profit Organizations (NPOs)</vt:lpstr>
      <vt:lpstr>Performance in 2018/19</vt:lpstr>
      <vt:lpstr>Overall Performance against annual work opportunity targets  by sector (Q2 2018_19)</vt:lpstr>
      <vt:lpstr>Discussion on Performance (Sector performance against annual targets)</vt:lpstr>
      <vt:lpstr>Performance against annual (municipal and provincial) work opportunity targets (Q2 2018_19)</vt:lpstr>
      <vt:lpstr>Discussion on Performance (Provincial performance against annual targets)</vt:lpstr>
      <vt:lpstr>Performance against annual (municipal and provincial) work opportunity targets (Q2 2018_19)</vt:lpstr>
      <vt:lpstr>Performance against annual (municipal and provincial) full-time equivalence targets (Q2 2018_19)</vt:lpstr>
      <vt:lpstr>Performance against annual (municipal and provincial) work opportunity targets (Q2 2018_19)  Infrastructure Sector</vt:lpstr>
      <vt:lpstr>Performance against annual (municipal and provincial) work opportunity targets (Q2 2018_19)  Environment &amp; Culture Sector</vt:lpstr>
      <vt:lpstr>Performance against annual (municipal and provincial) work opportunity targets by sector (Q2 2018_19) Social Sector</vt:lpstr>
      <vt:lpstr>Performance per Province Non-Profit Organizations (NPOs) Q2 2018_19</vt:lpstr>
      <vt:lpstr>Performance per Province Community Works Programme (CWP) Q2 2018_19</vt:lpstr>
      <vt:lpstr>Financial Indicators</vt:lpstr>
      <vt:lpstr> Spatial distribution of projects</vt:lpstr>
      <vt:lpstr>Presentation Outline (Q2 1819)</vt:lpstr>
      <vt:lpstr>District &amp; Metro Municipal Progress</vt:lpstr>
      <vt:lpstr>Metro Municipal Progress</vt:lpstr>
      <vt:lpstr>District Municipal Progress</vt:lpstr>
      <vt:lpstr>District Municipal Progress</vt:lpstr>
      <vt:lpstr>District Municipal Progress</vt:lpstr>
      <vt:lpstr>PowerPoint Presentation</vt:lpstr>
      <vt:lpstr>PowerPoint Presentation</vt:lpstr>
      <vt:lpstr>PowerPoint Presentation</vt:lpstr>
      <vt:lpstr>Local Municipal Progress</vt:lpstr>
      <vt:lpstr>Local Municipal Progress</vt:lpstr>
      <vt:lpstr>Local Municipal Progress: &lt; 25% of WO target</vt:lpstr>
      <vt:lpstr>PowerPoint Presentation</vt:lpstr>
      <vt:lpstr>PowerPoint Presentation</vt:lpstr>
      <vt:lpstr>PowerPoint Presentation</vt:lpstr>
      <vt:lpstr>PowerPoint Presentation</vt:lpstr>
      <vt:lpstr>District &amp; Metro Municipal Progress</vt:lpstr>
      <vt:lpstr>PowerPoint Presentation</vt:lpstr>
      <vt:lpstr> Training Performance</vt:lpstr>
      <vt:lpstr>Training in Q2 2018/19  Non-NSF funded Training (Number of persons trained)</vt:lpstr>
      <vt:lpstr>NSF Training Report Short Course - Financial Sector Conduct Authority</vt:lpstr>
      <vt:lpstr>NSF Training Report Artisan Development Programme </vt:lpstr>
      <vt:lpstr> Sample of current project outputs (2018/19)</vt:lpstr>
      <vt:lpstr>Sample of outputs in 2018/19 Environment and Culture Sector</vt:lpstr>
      <vt:lpstr>Sample of outputs in 2018/19 Infrastructure Sector</vt:lpstr>
      <vt:lpstr>Sample of outputs in 2018/19 Social Sector</vt:lpstr>
      <vt:lpstr>Sample of outputs in 2018/19 Non-State Sector</vt:lpstr>
      <vt:lpstr>PowerPoint Presentation</vt:lpstr>
      <vt:lpstr>PowerPoint Presentation</vt:lpstr>
      <vt:lpstr>PowerPoint Presentation</vt:lpstr>
      <vt:lpstr>Thank You!     Enquiries:   Dr. Eric Nndavheleseni Musekene Chief Director: EPWP Monitoring and Evaluation  Expanded Public Works Programme  Address: Room 438. 4th floor, 266 Pretorius Street, Centre Walk Office East Block   Tel: 012 492 1470 Cell: 082 739 9549 Email: eric.musekene@dpw.gov.za </vt:lpstr>
    </vt:vector>
  </TitlesOfParts>
  <Company>DPW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the  EPWP Strategic Review 2006/07</dc:title>
  <dc:creator>Dr EN Musekene</dc:creator>
  <cp:lastModifiedBy>Khanyisa Moagi</cp:lastModifiedBy>
  <cp:revision>3498</cp:revision>
  <cp:lastPrinted>2018-08-01T14:49:38Z</cp:lastPrinted>
  <dcterms:created xsi:type="dcterms:W3CDTF">2006-10-04T00:39:05Z</dcterms:created>
  <dcterms:modified xsi:type="dcterms:W3CDTF">2019-06-10T10:02:26Z</dcterms:modified>
</cp:coreProperties>
</file>